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5143500" type="screen16x9"/>
  <p:notesSz cx="6858000" cy="9144000"/>
  <p:embeddedFontLst>
    <p:embeddedFont>
      <p:font typeface="DM Sans" panose="020F0502020204030204" pitchFamily="34" charset="0"/>
      <p:regular r:id="rId63"/>
      <p:bold r:id="rId64"/>
      <p:italic r:id="rId65"/>
      <p:boldItalic r:id="rId66"/>
    </p:embeddedFont>
    <p:embeddedFont>
      <p:font typeface="Maven Pro" pitchFamily="2" charset="77"/>
      <p:regular r:id="rId67"/>
      <p:bold r:id="rId68"/>
    </p:embeddedFont>
    <p:embeddedFont>
      <p:font typeface="Maven Pro Black" pitchFamily="2" charset="77"/>
      <p:bold r:id="rId69"/>
    </p:embeddedFont>
    <p:embeddedFont>
      <p:font typeface="Maven Pro ExtraBold" pitchFamily="2" charset="77"/>
      <p:bold r:id="rId70"/>
    </p:embeddedFont>
    <p:embeddedFont>
      <p:font typeface="Maven Pro Medium" pitchFamily="2" charset="77"/>
      <p:regular r:id="rId71"/>
      <p:bold r:id="rId72"/>
    </p:embeddedFont>
    <p:embeddedFont>
      <p:font typeface="Maven Pro SemiBold" pitchFamily="2" charset="77"/>
      <p:regular r:id="rId73"/>
      <p:bold r:id="rId74"/>
    </p:embeddedFont>
    <p:embeddedFont>
      <p:font typeface="MuseoModerno" pitchFamily="2" charset="77"/>
      <p:regular r:id="rId75"/>
      <p:bold r:id="rId76"/>
      <p:italic r:id="rId77"/>
      <p:boldItalic r:id="rId78"/>
    </p:embeddedFont>
    <p:embeddedFont>
      <p:font typeface="MuseoModerno Medium" pitchFamily="2" charset="77"/>
      <p:regular r:id="rId79"/>
      <p:bold r:id="rId80"/>
      <p:italic r:id="rId81"/>
      <p:boldItalic r:id="rId82"/>
    </p:embeddedFont>
    <p:embeddedFont>
      <p:font typeface="Nunito Light" panose="020F0302020204030204" pitchFamily="34" charset="0"/>
      <p:regular r:id="rId83"/>
      <p: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798D2D-84DF-47A0-AB07-17927C9F2C61}">
  <a:tblStyle styleId="{61798D2D-84DF-47A0-AB07-17927C9F2C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78"/>
  </p:normalViewPr>
  <p:slideViewPr>
    <p:cSldViewPr snapToGrid="0">
      <p:cViewPr varScale="1">
        <p:scale>
          <a:sx n="157" d="100"/>
          <a:sy n="157" d="100"/>
        </p:scale>
        <p:origin x="560"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d5260bdd85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Portability – we want a small, wireless, and comfortable to wear product for our users to use on a daily basis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Reliability – a system with high accuracy and ease of maintenance with affordable components to ensure the financial affordability for our users.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Lastly, Latency– for producing speech quickly with real-time classifications, we aim to have low latency</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52fa3e4df6_8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52fa3e4df6_8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50456dfc10_29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50456dfc10_2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How do we as humans speak?</a:t>
            </a:r>
            <a:endParaRPr/>
          </a:p>
          <a:p>
            <a:pPr marL="0" lvl="0" indent="0" algn="l" rtl="0">
              <a:spcBef>
                <a:spcPts val="0"/>
              </a:spcBef>
              <a:spcAft>
                <a:spcPts val="0"/>
              </a:spcAft>
              <a:buNone/>
            </a:pPr>
            <a:endParaRPr/>
          </a:p>
          <a:p>
            <a:pPr marL="0" lvl="0" indent="0" algn="l" rtl="0">
              <a:spcBef>
                <a:spcPts val="0"/>
              </a:spcBef>
              <a:spcAft>
                <a:spcPts val="0"/>
              </a:spcAft>
              <a:buNone/>
            </a:pPr>
            <a:r>
              <a:rPr lang="en"/>
              <a:t>Speech is made up of small distinguishable noises called phones or phonemes. For example, in “cat” there are 3 phonemes, /k/, /a/, and /t/</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39 unique phonemes in the arpabet. The arpabet is a </a:t>
            </a:r>
            <a:r>
              <a:rPr lang="en">
                <a:solidFill>
                  <a:schemeClr val="dk1"/>
                </a:solidFill>
              </a:rPr>
              <a:t>a simplified subset of the ipa (international phonetic alphabet) and </a:t>
            </a:r>
            <a:r>
              <a:rPr lang="en"/>
              <a:t>of characters for each sound, easier for american english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52fa3e4df6_1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52fa3e4df6_1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Kay</a:t>
            </a:r>
            <a:endParaRPr/>
          </a:p>
          <a:p>
            <a:pPr marL="0" lvl="0" indent="0" algn="l" rtl="0">
              <a:spcBef>
                <a:spcPts val="0"/>
              </a:spcBef>
              <a:spcAft>
                <a:spcPts val="0"/>
              </a:spcAft>
              <a:buNone/>
            </a:pPr>
            <a:endParaRPr/>
          </a:p>
          <a:p>
            <a:pPr marL="0" lvl="0" indent="0" algn="l" rtl="0">
              <a:spcBef>
                <a:spcPts val="0"/>
              </a:spcBef>
              <a:spcAft>
                <a:spcPts val="0"/>
              </a:spcAft>
              <a:buNone/>
            </a:pPr>
            <a:r>
              <a:rPr lang="en"/>
              <a:t>Why did we choose to put 2 electrodes on each facial muscle?</a:t>
            </a:r>
            <a:endParaRPr/>
          </a:p>
          <a:p>
            <a:pPr marL="457200" lvl="0" indent="-298450" algn="l" rtl="0">
              <a:spcBef>
                <a:spcPts val="0"/>
              </a:spcBef>
              <a:spcAft>
                <a:spcPts val="0"/>
              </a:spcAft>
              <a:buSzPts val="1100"/>
              <a:buChar char="-"/>
            </a:pPr>
            <a:r>
              <a:rPr lang="en"/>
              <a:t>To get the voltage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50e29098dc_18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50e29098dc_18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559c17775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559c17775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509e18b72e_0_4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509e18b72e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552017f7dd_3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3552017f7dd_3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552017f7dd_3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3552017f7dd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Cole</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552017f7dd_3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3552017f7dd_3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4dda1946d_6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56b8de2df9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56b8de2df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23850" algn="l" rtl="0">
              <a:lnSpc>
                <a:spcPct val="115000"/>
              </a:lnSpc>
              <a:spcBef>
                <a:spcPts val="0"/>
              </a:spcBef>
              <a:spcAft>
                <a:spcPts val="0"/>
              </a:spcAft>
              <a:buClr>
                <a:srgbClr val="181818"/>
              </a:buClr>
              <a:buSzPts val="1500"/>
              <a:buFont typeface="Maven Pro"/>
              <a:buChar char="○"/>
            </a:pPr>
            <a:r>
              <a:rPr lang="en" sz="1500">
                <a:solidFill>
                  <a:srgbClr val="181818"/>
                </a:solidFill>
                <a:latin typeface="Maven Pro"/>
                <a:ea typeface="Maven Pro"/>
                <a:cs typeface="Maven Pro"/>
                <a:sym typeface="Maven Pro"/>
              </a:rPr>
              <a:t>Available data processing libraries (i.e. functions to filter data are built in)</a:t>
            </a:r>
            <a:endParaRPr sz="1500">
              <a:solidFill>
                <a:srgbClr val="181818"/>
              </a:solidFill>
              <a:latin typeface="Maven Pro"/>
              <a:ea typeface="Maven Pro"/>
              <a:cs typeface="Maven Pro"/>
              <a:sym typeface="Maven Pro"/>
            </a:endParaRPr>
          </a:p>
          <a:p>
            <a:pPr marL="0" lvl="0" indent="0" algn="l" rtl="0">
              <a:lnSpc>
                <a:spcPct val="115000"/>
              </a:lnSpc>
              <a:spcBef>
                <a:spcPts val="0"/>
              </a:spcBef>
              <a:spcAft>
                <a:spcPts val="0"/>
              </a:spcAft>
              <a:buNone/>
            </a:pPr>
            <a:endParaRPr sz="1500">
              <a:solidFill>
                <a:srgbClr val="181818"/>
              </a:solidFill>
              <a:latin typeface="Maven Pro"/>
              <a:ea typeface="Maven Pro"/>
              <a:cs typeface="Maven Pro"/>
              <a:sym typeface="Maven Pro"/>
            </a:endParaRPr>
          </a:p>
          <a:p>
            <a:pPr marL="0" lvl="0" indent="0" algn="l" rtl="0">
              <a:spcBef>
                <a:spcPts val="0"/>
              </a:spcBef>
              <a:spcAft>
                <a:spcPts val="0"/>
              </a:spcAft>
              <a:buNone/>
            </a:pPr>
            <a:r>
              <a:rPr lang="en" sz="1600" b="1">
                <a:solidFill>
                  <a:srgbClr val="181818"/>
                </a:solidFill>
                <a:latin typeface="Maven Pro"/>
                <a:ea typeface="Maven Pro"/>
                <a:cs typeface="Maven Pro"/>
                <a:sym typeface="Maven Pro"/>
              </a:rPr>
              <a:t>The OpenBCI Cyton Biosensing Board is used for sampling neuromuscular signals.</a:t>
            </a:r>
            <a:endParaRPr sz="1600" b="1">
              <a:solidFill>
                <a:srgbClr val="181818"/>
              </a:solidFill>
              <a:latin typeface="Maven Pro"/>
              <a:ea typeface="Maven Pro"/>
              <a:cs typeface="Maven Pro"/>
              <a:sym typeface="Maven Pro"/>
            </a:endParaRPr>
          </a:p>
          <a:p>
            <a:pPr marL="0" lvl="0" indent="0" algn="l" rtl="0">
              <a:spcBef>
                <a:spcPts val="0"/>
              </a:spcBef>
              <a:spcAft>
                <a:spcPts val="0"/>
              </a:spcAft>
              <a:buNone/>
            </a:pPr>
            <a:endParaRPr sz="1400" b="1">
              <a:solidFill>
                <a:srgbClr val="181818"/>
              </a:solidFill>
              <a:latin typeface="Maven Pro"/>
              <a:ea typeface="Maven Pro"/>
              <a:cs typeface="Maven Pro"/>
              <a:sym typeface="Maven Pro"/>
            </a:endParaRPr>
          </a:p>
          <a:p>
            <a:pPr marL="457200" lvl="0" indent="-323850" algn="l" rtl="0">
              <a:lnSpc>
                <a:spcPct val="115000"/>
              </a:lnSpc>
              <a:spcBef>
                <a:spcPts val="0"/>
              </a:spcBef>
              <a:spcAft>
                <a:spcPts val="0"/>
              </a:spcAft>
              <a:buClr>
                <a:srgbClr val="181818"/>
              </a:buClr>
              <a:buSzPts val="1500"/>
              <a:buFont typeface="Maven Pro"/>
              <a:buChar char="●"/>
            </a:pPr>
            <a:r>
              <a:rPr lang="en" sz="1500">
                <a:solidFill>
                  <a:srgbClr val="181818"/>
                </a:solidFill>
                <a:latin typeface="Maven Pro"/>
                <a:ea typeface="Maven Pro"/>
                <a:cs typeface="Maven Pro"/>
                <a:sym typeface="Maven Pro"/>
              </a:rPr>
              <a:t>8 channels</a:t>
            </a:r>
            <a:endParaRPr sz="1500">
              <a:solidFill>
                <a:srgbClr val="181818"/>
              </a:solidFill>
              <a:latin typeface="Maven Pro"/>
              <a:ea typeface="Maven Pro"/>
              <a:cs typeface="Maven Pro"/>
              <a:sym typeface="Maven Pro"/>
            </a:endParaRPr>
          </a:p>
          <a:p>
            <a:pPr marL="914400" lvl="1" indent="-317500" algn="l" rtl="0">
              <a:lnSpc>
                <a:spcPct val="115000"/>
              </a:lnSpc>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4 channels – Improve comfort and portability.</a:t>
            </a:r>
            <a:endParaRPr sz="1400">
              <a:solidFill>
                <a:srgbClr val="181818"/>
              </a:solidFill>
              <a:latin typeface="Maven Pro"/>
              <a:ea typeface="Maven Pro"/>
              <a:cs typeface="Maven Pro"/>
              <a:sym typeface="Maven Pro"/>
            </a:endParaRPr>
          </a:p>
          <a:p>
            <a:pPr marL="457200" lvl="0" indent="-323850" algn="l" rtl="0">
              <a:lnSpc>
                <a:spcPct val="115000"/>
              </a:lnSpc>
              <a:spcBef>
                <a:spcPts val="0"/>
              </a:spcBef>
              <a:spcAft>
                <a:spcPts val="0"/>
              </a:spcAft>
              <a:buClr>
                <a:srgbClr val="181818"/>
              </a:buClr>
              <a:buSzPts val="1500"/>
              <a:buFont typeface="Maven Pro"/>
              <a:buChar char="●"/>
            </a:pPr>
            <a:r>
              <a:rPr lang="en" sz="1500">
                <a:solidFill>
                  <a:srgbClr val="181818"/>
                </a:solidFill>
                <a:latin typeface="Maven Pro"/>
                <a:ea typeface="Maven Pro"/>
                <a:cs typeface="Maven Pro"/>
                <a:sym typeface="Maven Pro"/>
              </a:rPr>
              <a:t>250 Hz sampling rate</a:t>
            </a:r>
            <a:endParaRPr sz="1500">
              <a:solidFill>
                <a:srgbClr val="181818"/>
              </a:solidFill>
              <a:latin typeface="Maven Pro"/>
              <a:ea typeface="Maven Pro"/>
              <a:cs typeface="Maven Pro"/>
              <a:sym typeface="Maven Pro"/>
            </a:endParaRPr>
          </a:p>
          <a:p>
            <a:pPr marL="457200" lvl="0" indent="-323850" algn="l" rtl="0">
              <a:lnSpc>
                <a:spcPct val="115000"/>
              </a:lnSpc>
              <a:spcBef>
                <a:spcPts val="0"/>
              </a:spcBef>
              <a:spcAft>
                <a:spcPts val="0"/>
              </a:spcAft>
              <a:buClr>
                <a:srgbClr val="181818"/>
              </a:buClr>
              <a:buSzPts val="1500"/>
              <a:buFont typeface="Maven Pro"/>
              <a:buChar char="●"/>
            </a:pPr>
            <a:r>
              <a:rPr lang="en" sz="1500">
                <a:solidFill>
                  <a:srgbClr val="181818"/>
                </a:solidFill>
                <a:latin typeface="Maven Pro"/>
                <a:ea typeface="Maven Pro"/>
                <a:cs typeface="Maven Pro"/>
                <a:sym typeface="Maven Pro"/>
              </a:rPr>
              <a:t>Built-in microcontroller for fast processing speeds</a:t>
            </a:r>
            <a:endParaRPr sz="1500">
              <a:solidFill>
                <a:srgbClr val="181818"/>
              </a:solidFill>
              <a:latin typeface="Maven Pro"/>
              <a:ea typeface="Maven Pro"/>
              <a:cs typeface="Maven Pro"/>
              <a:sym typeface="Maven Pro"/>
            </a:endParaRPr>
          </a:p>
          <a:p>
            <a:pPr marL="457200" lvl="0" indent="-323850" algn="l" rtl="0">
              <a:lnSpc>
                <a:spcPct val="115000"/>
              </a:lnSpc>
              <a:spcBef>
                <a:spcPts val="0"/>
              </a:spcBef>
              <a:spcAft>
                <a:spcPts val="0"/>
              </a:spcAft>
              <a:buClr>
                <a:srgbClr val="181818"/>
              </a:buClr>
              <a:buSzPts val="1500"/>
              <a:buFont typeface="Maven Pro"/>
              <a:buChar char="●"/>
            </a:pPr>
            <a:r>
              <a:rPr lang="en" sz="1500">
                <a:solidFill>
                  <a:srgbClr val="181818"/>
                </a:solidFill>
                <a:latin typeface="Maven Pro"/>
                <a:ea typeface="Maven Pro"/>
                <a:cs typeface="Maven Pro"/>
                <a:sym typeface="Maven Pro"/>
              </a:rPr>
              <a:t>Wireless capabilities through Bluetooth</a:t>
            </a:r>
            <a:endParaRPr sz="1500">
              <a:solidFill>
                <a:srgbClr val="181818"/>
              </a:solidFill>
              <a:latin typeface="Maven Pro"/>
              <a:ea typeface="Maven Pro"/>
              <a:cs typeface="Maven Pro"/>
              <a:sym typeface="Maven Pro"/>
            </a:endParaRPr>
          </a:p>
          <a:p>
            <a:pPr marL="457200" lvl="0" indent="-323850" algn="l" rtl="0">
              <a:lnSpc>
                <a:spcPct val="115000"/>
              </a:lnSpc>
              <a:spcBef>
                <a:spcPts val="0"/>
              </a:spcBef>
              <a:spcAft>
                <a:spcPts val="0"/>
              </a:spcAft>
              <a:buClr>
                <a:srgbClr val="181818"/>
              </a:buClr>
              <a:buSzPts val="1500"/>
              <a:buFont typeface="Maven Pro"/>
              <a:buChar char="●"/>
            </a:pPr>
            <a:r>
              <a:rPr lang="en" sz="1500">
                <a:solidFill>
                  <a:srgbClr val="181818"/>
                </a:solidFill>
                <a:latin typeface="Maven Pro"/>
                <a:ea typeface="Maven Pro"/>
                <a:cs typeface="Maven Pro"/>
                <a:sym typeface="Maven Pro"/>
              </a:rPr>
              <a:t>Battery powered, batteries are rechargeable.</a:t>
            </a:r>
            <a:endParaRPr sz="1500">
              <a:solidFill>
                <a:srgbClr val="181818"/>
              </a:solidFill>
              <a:latin typeface="Maven Pro"/>
              <a:ea typeface="Maven Pro"/>
              <a:cs typeface="Maven Pro"/>
              <a:sym typeface="Maven Pro"/>
            </a:endParaRPr>
          </a:p>
          <a:p>
            <a:pPr marL="457200" lvl="0" indent="-323850" algn="l" rtl="0">
              <a:lnSpc>
                <a:spcPct val="115000"/>
              </a:lnSpc>
              <a:spcBef>
                <a:spcPts val="0"/>
              </a:spcBef>
              <a:spcAft>
                <a:spcPts val="0"/>
              </a:spcAft>
              <a:buClr>
                <a:srgbClr val="181818"/>
              </a:buClr>
              <a:buSzPts val="1500"/>
              <a:buFont typeface="Maven Pro"/>
              <a:buChar char="●"/>
            </a:pPr>
            <a:r>
              <a:rPr lang="en" sz="1500">
                <a:solidFill>
                  <a:srgbClr val="181818"/>
                </a:solidFill>
                <a:latin typeface="Maven Pro"/>
                <a:ea typeface="Maven Pro"/>
                <a:cs typeface="Maven Pro"/>
                <a:sym typeface="Maven Pro"/>
              </a:rPr>
              <a:t>Open Source SDKs</a:t>
            </a:r>
            <a:endParaRPr sz="1500">
              <a:solidFill>
                <a:srgbClr val="181818"/>
              </a:solidFill>
              <a:latin typeface="Maven Pro"/>
              <a:ea typeface="Maven Pro"/>
              <a:cs typeface="Maven Pro"/>
              <a:sym typeface="Maven Pro"/>
            </a:endParaRPr>
          </a:p>
          <a:p>
            <a:pPr marL="914400" lvl="1" indent="-317500" algn="l" rtl="0">
              <a:lnSpc>
                <a:spcPct val="115000"/>
              </a:lnSpc>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Controlling board remotely</a:t>
            </a:r>
            <a:endParaRPr sz="1400">
              <a:solidFill>
                <a:srgbClr val="181818"/>
              </a:solidFill>
              <a:latin typeface="Maven Pro"/>
              <a:ea typeface="Maven Pro"/>
              <a:cs typeface="Maven Pro"/>
              <a:sym typeface="Maven Pro"/>
            </a:endParaRPr>
          </a:p>
          <a:p>
            <a:pPr marL="914400" lvl="1" indent="-317500" algn="l" rtl="0">
              <a:lnSpc>
                <a:spcPct val="115000"/>
              </a:lnSpc>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Data processing libraries</a:t>
            </a:r>
            <a:endParaRPr sz="1500">
              <a:solidFill>
                <a:srgbClr val="181818"/>
              </a:solidFill>
              <a:latin typeface="Maven Pro"/>
              <a:ea typeface="Maven Pro"/>
              <a:cs typeface="Maven Pro"/>
              <a:sym typeface="Maven Pr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50456dfc10_29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50456dfc10_29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181818"/>
                </a:solidFill>
                <a:latin typeface="Maven Pro"/>
                <a:ea typeface="Maven Pro"/>
                <a:cs typeface="Maven Pro"/>
                <a:sym typeface="Maven Pro"/>
              </a:rPr>
              <a:t>Data:</a:t>
            </a:r>
            <a:endParaRPr sz="1400">
              <a:solidFill>
                <a:srgbClr val="181818"/>
              </a:solidFill>
              <a:latin typeface="Maven Pro"/>
              <a:ea typeface="Maven Pro"/>
              <a:cs typeface="Maven Pro"/>
              <a:sym typeface="Maven Pro"/>
            </a:endParaRPr>
          </a:p>
          <a:p>
            <a:pPr marL="457200" lvl="0"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Our sensor amplifies electrical signals under the skin and records the voltage.</a:t>
            </a:r>
            <a:endParaRPr sz="1400">
              <a:solidFill>
                <a:srgbClr val="181818"/>
              </a:solidFill>
              <a:latin typeface="Maven Pro"/>
              <a:ea typeface="Maven Pro"/>
              <a:cs typeface="Maven Pro"/>
              <a:sym typeface="Maven Pro"/>
            </a:endParaRPr>
          </a:p>
          <a:p>
            <a:pPr marL="457200" lvl="0"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We record voltage from muscle regions to find which muscles are active while speaking</a:t>
            </a:r>
            <a:endParaRPr sz="1400">
              <a:solidFill>
                <a:srgbClr val="181818"/>
              </a:solidFill>
              <a:latin typeface="Maven Pro"/>
              <a:ea typeface="Maven Pro"/>
              <a:cs typeface="Maven Pro"/>
              <a:sym typeface="Maven Pro"/>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09e18b72e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09e18b72e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509e18b72e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3509e18b7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50456dfc10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350456dfc10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552017f7dd_3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3552017f7dd_3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Cole</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50456dfc10_29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350456dfc10_29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51bcd66374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51bcd66374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552017f7dd_3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552017f7dd_3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Cole</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50456dfc10_29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350456dfc10_29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51bcd66374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51bcd66374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Spasmodic Dysphonia is one of many disorders in which the muscle in the larynx involuntary spasms, interfering with the vocal folds and chords. This is called a voice tremor.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real case was a 71-year old patient who was a social worker and family law worker so she was the advocate, the voice for others in need.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She stated that she struggled with participation in conversations, having to spend a lot of time thinking about how she needed to form her sentences but once she thought it out, others have had moved onto another topic</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in turn, affected her quality of life.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She then had to resort to receiving a botox medical procedure once every 4-6 months to help manage the dysphonia.</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552017f7dd_3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3552017f7dd_3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51bcd66374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351bcd66374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35711147997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3571114799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3571114799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357111479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3552017f7dd_3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3552017f7dd_3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Cole</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350456dfc10_0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350456dfc10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351bcd66374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351bcd6637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sz="1500">
                <a:solidFill>
                  <a:schemeClr val="dk1"/>
                </a:solidFill>
                <a:latin typeface="Maven Pro"/>
                <a:ea typeface="Maven Pro"/>
                <a:cs typeface="Maven Pro"/>
                <a:sym typeface="Maven Pro"/>
              </a:rPr>
              <a:t>Algorithms:</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accent1"/>
              </a:buClr>
              <a:buSzPts val="1500"/>
              <a:buFont typeface="Maven Pro"/>
              <a:buChar char="●"/>
            </a:pPr>
            <a:r>
              <a:rPr lang="en" sz="1500" b="1">
                <a:solidFill>
                  <a:schemeClr val="accent1"/>
                </a:solidFill>
                <a:latin typeface="Maven Pro"/>
                <a:ea typeface="Maven Pro"/>
                <a:cs typeface="Maven Pro"/>
                <a:sym typeface="Maven Pro"/>
              </a:rPr>
              <a:t>Echo State Network</a:t>
            </a:r>
            <a:endParaRPr sz="1500" b="1">
              <a:solidFill>
                <a:schemeClr val="accent1"/>
              </a:solidFill>
              <a:latin typeface="Maven Pro"/>
              <a:ea typeface="Maven Pro"/>
              <a:cs typeface="Maven Pro"/>
              <a:sym typeface="Maven Pro"/>
            </a:endParaRPr>
          </a:p>
          <a:p>
            <a:pPr marL="457200" lvl="0" indent="-323850" algn="l" rtl="0">
              <a:spcBef>
                <a:spcPts val="0"/>
              </a:spcBef>
              <a:spcAft>
                <a:spcPts val="0"/>
              </a:spcAft>
              <a:buClr>
                <a:schemeClr val="accent1"/>
              </a:buClr>
              <a:buSzPts val="1500"/>
              <a:buFont typeface="Maven Pro"/>
              <a:buChar char="●"/>
            </a:pPr>
            <a:r>
              <a:rPr lang="en" sz="1500" b="1">
                <a:solidFill>
                  <a:schemeClr val="accent1"/>
                </a:solidFill>
                <a:latin typeface="Maven Pro"/>
                <a:ea typeface="Maven Pro"/>
                <a:cs typeface="Maven Pro"/>
                <a:sym typeface="Maven Pro"/>
              </a:rPr>
              <a:t>LSTM</a:t>
            </a:r>
            <a:endParaRPr sz="1500" b="1">
              <a:solidFill>
                <a:schemeClr val="accent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GMM/HMM</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Random Forest</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Gradient Boosting</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accent1"/>
              </a:buClr>
              <a:buSzPts val="1500"/>
              <a:buFont typeface="Maven Pro"/>
              <a:buChar char="●"/>
            </a:pPr>
            <a:r>
              <a:rPr lang="en" sz="1500" b="1">
                <a:solidFill>
                  <a:schemeClr val="accent1"/>
                </a:solidFill>
                <a:latin typeface="Maven Pro"/>
                <a:ea typeface="Maven Pro"/>
                <a:cs typeface="Maven Pro"/>
                <a:sym typeface="Maven Pro"/>
              </a:rPr>
              <a:t>Spatiotemporal Neural Network</a:t>
            </a:r>
            <a:endParaRPr sz="1500" b="1">
              <a:solidFill>
                <a:schemeClr val="accent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CNN</a:t>
            </a:r>
            <a:endParaRPr sz="1500">
              <a:solidFill>
                <a:schemeClr val="dk1"/>
              </a:solidFill>
              <a:latin typeface="Maven Pro"/>
              <a:ea typeface="Maven Pro"/>
              <a:cs typeface="Maven Pro"/>
              <a:sym typeface="Maven Pro"/>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3509e18b72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3509e18b72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3509e18b72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3509e18b72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509e18b72e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3509e18b72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50fa249a5f_1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50fa249a5f_1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Kay</a:t>
            </a:r>
            <a:endParaRPr/>
          </a:p>
          <a:p>
            <a:pPr marL="0" lvl="0" indent="0" algn="l" rtl="0">
              <a:spcBef>
                <a:spcPts val="0"/>
              </a:spcBef>
              <a:spcAft>
                <a:spcPts val="0"/>
              </a:spcAft>
              <a:buNone/>
            </a:pPr>
            <a:endParaRPr/>
          </a:p>
          <a:p>
            <a:pPr marL="0" lvl="0" indent="0" algn="l" rtl="0">
              <a:spcBef>
                <a:spcPts val="0"/>
              </a:spcBef>
              <a:spcAft>
                <a:spcPts val="0"/>
              </a:spcAft>
              <a:buNone/>
            </a:pPr>
            <a:r>
              <a:rPr lang="en"/>
              <a:t>The American Journal for Speech-Language Pathology found that in 2022, 11.71% of adults in the US reported having dysphonia.</a:t>
            </a:r>
            <a:endParaRPr/>
          </a:p>
          <a:p>
            <a:pPr marL="0" lvl="0" indent="0" algn="l" rtl="0">
              <a:spcBef>
                <a:spcPts val="0"/>
              </a:spcBef>
              <a:spcAft>
                <a:spcPts val="0"/>
              </a:spcAft>
              <a:buNone/>
            </a:pPr>
            <a:endParaRPr/>
          </a:p>
          <a:p>
            <a:pPr marL="0" lvl="0" indent="0" algn="l" rtl="0">
              <a:spcBef>
                <a:spcPts val="0"/>
              </a:spcBef>
              <a:spcAft>
                <a:spcPts val="0"/>
              </a:spcAft>
              <a:buNone/>
            </a:pPr>
            <a:r>
              <a:rPr lang="en"/>
              <a:t>As well as the Mayo Clinic in Arizona found that 77.6% out of 718 spasmodic dysphonia patients surveyed over 25 years were female.</a:t>
            </a:r>
            <a:endParaRPr/>
          </a:p>
          <a:p>
            <a:pPr marL="0" lvl="0" indent="0" algn="l" rtl="0">
              <a:spcBef>
                <a:spcPts val="0"/>
              </a:spcBef>
              <a:spcAft>
                <a:spcPts val="0"/>
              </a:spcAft>
              <a:buNone/>
            </a:pPr>
            <a:endParaRPr/>
          </a:p>
          <a:p>
            <a:pPr marL="0" lvl="0" indent="0" algn="l" rtl="0">
              <a:spcBef>
                <a:spcPts val="0"/>
              </a:spcBef>
              <a:spcAft>
                <a:spcPts val="0"/>
              </a:spcAft>
              <a:buNone/>
            </a:pPr>
            <a:r>
              <a:rPr lang="en"/>
              <a:t>This shows that many studies of the healthcare of underrepresented people in our world are limited. One of many motivations we had to pursue this topic.</a:t>
            </a: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50456dfc10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350456dfc10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Alrighty, so now I’m going to talk about our data collection procedures.</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350456dfc10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350456dfc10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find our volunteers, we created posters that were sent digitally and posted around the Engineering building. We provided incentives such as free refreshments, and people are able to scan a QR code, fill in a Google form and then book a time slot. The google form was used to filter out participants who would not be a good fit. An example would be those with silver allergies, as our electrode contacts are made of silver, or if they have facial hair, as facial hair would mess up our readings as they act as a barrier between the skin and the gel electrodes. The form has an overview of the project, the process, and what their data is used for. The poster also describes what we’re doing with their data too.</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351bcd66374_0_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351bcd66374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find our volunteers, we created posters that were sent digitally and posted around the Engineering building. We provided incentives such as free refreshments, and people are able to scan a QR code, fill in a Google form and then book a time slot. The google form was used to filter out participants who would not be a good fit. An example would be those with silver allergies, as our electrode contacts are made of silver, or if they have facial hair, as facial hair would mess up our readings as they act as a barrier between the skin and the gel electrodes. The form has an overview of the project, the process, and what their data is used for. The poster also describes what we’re doing with their data too.</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350456dfc10_29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350456dfc10_29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OpenBCI GUI application to visually observe signals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4ffafb205a_0_10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34ffafb205a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Raphael</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Initially we had 15 prompts, we then expanded this to 50 to get more data out of one individual sign up. We chose our prompts strategically to ensure we get all the phonemes in the ARPAbet. Later on, we though harder about balancing the phonemes so that we get a good amount of observations on each label.</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350fa249a5f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350fa249a5f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result of that was 650 files of sEMG and audio files. In total we have 65 different prompts. Again, we Initially had participants recite 15 prompts, but we noticed that we needed a lot more data, so to deal with the low sign-ups we decided to up the prompts to 50. We have data from 4 channels of sEMGs and audio data.</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350fa249a5f_12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350fa249a5f_12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Raph</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3509e18b72e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3509e18b72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Currently, we’re still developing our model. Our ability to work on the real-time classification task is blocked until our model performs at an acceptable level. With 39 classes (all the phonemes in the ARPABet) we were at most able to achieve a 30% F1 Score, so it would realistically be able to predict 30% of windows properly. Much better than random guessing! We’re still working on testing correlation between current and new features to our classes, in addition to collecting test data to improve our accuracy.</a:t>
            </a:r>
            <a:endParaRPr/>
          </a:p>
          <a:p>
            <a:pPr marL="0" lvl="0" indent="0" algn="l" rtl="0">
              <a:spcBef>
                <a:spcPts val="0"/>
              </a:spcBef>
              <a:spcAft>
                <a:spcPts val="0"/>
              </a:spcAft>
              <a:buNone/>
            </a:pPr>
            <a:endParaRPr/>
          </a:p>
          <a:p>
            <a:pPr marL="0" lvl="0" indent="0" algn="l" rtl="0">
              <a:spcBef>
                <a:spcPts val="0"/>
              </a:spcBef>
              <a:spcAft>
                <a:spcPts val="0"/>
              </a:spcAft>
              <a:buNone/>
            </a:pPr>
            <a:r>
              <a:rPr lang="en"/>
              <a:t>We do understand that our classifier’s performance leaves much to be desired. However, we managed to demonstrate a correlation between the features extracted from windows of sEMG signals to phonetic symbols with limited hardware and a small dataset. This is a proof of concept that lays the groundwork for the validity of sEMG based non-invasive and affordable silent speech interfaces, in which we give the vocally impaired a voice.</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Our classifier shows promise. We managed to demonstrate a correlation between sEMG signals and phoneme utterances with limited resources. This shows that it is possible to give voices back to the vocally impaired.</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3509e18b72e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3509e18b72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I’m gonna talk about some of the challenges we faced. There’s not too much documentation on phonetic classification using sEMGs, so we knew that we were going to face some problems throughout the process.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3509e18b72e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3509e18b72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this project centers around machine learning, one of the core requirements was good, plentiful data. To start off, we struggled to collect a suitable amount of data. If we wanted to fully assess if our ML algorithms are working as expected, then we would need more data to fully see where our deficiencies are. Next was data labeling. Initially, we had plans to manually label the data. One approach with sEMGs is to create a large amount of noise at the start, and use those signals as a frame of reference. Fortunately, we were able to find a pre-trained model capable of aligning prompts to audio data accurately. We checked the suitability qualitatively and determined that it was acceptable to use. Then by using the open source SDK to interface with our Cyton Board, we could also align the sEMG data with the audio recordings. Simplifying the process further.</a:t>
            </a:r>
            <a:endParaRPr/>
          </a:p>
          <a:p>
            <a:pPr marL="0" lvl="0" indent="0" algn="l" rtl="0">
              <a:spcBef>
                <a:spcPts val="0"/>
              </a:spcBef>
              <a:spcAft>
                <a:spcPts val="0"/>
              </a:spcAft>
              <a:buNone/>
            </a:pPr>
            <a:endParaRPr/>
          </a:p>
          <a:p>
            <a:pPr marL="0" lvl="0" indent="0" algn="l" rtl="0">
              <a:spcBef>
                <a:spcPts val="0"/>
              </a:spcBef>
              <a:spcAft>
                <a:spcPts val="0"/>
              </a:spcAft>
              <a:buNone/>
            </a:pPr>
            <a:r>
              <a:rPr lang="en"/>
              <a:t>Hardware also contributed to this. Utilizing more channels and a higher sampling rate would’ve provided higher quality data that we could extract more information from.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51bcd6637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51bcd663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Most people include myself take the ability to speak for granted. We don’t think twice about it.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So if we were to put ourselves in the shoes of those with speech impairments, socializing becomes difficult, opportunities may be lost, and well– how could you live on your own terms if you couldn’t advocate for yourself or express what you need? And unfortunately, that’s the reality of those with the impairments.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Diagram: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the diagram on the right, we see that person A on the left wants to communicate with person B. These days, they would use a communication device or assistive technology to communicate.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this example, they would use an AAC device (Augmentative and Alternative Communication device) that outputs text and/or speech.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AAC – Augmentative and Alternative Communication devices</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350e29098dc_18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350e29098dc_18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Raphael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We kept noticing a common problem in all our models. It seemed that our model was constantly overfitting on silence. This should’ve been expected since every prompt recited will have silence, but may not have all the phonetic symbols. To overcome this hurdle, we experimented with normalized weights and data augmentation. What that means is that we punished our model with standardized amounts to ensure that labels with less supports are still kept relevant. Data augmentation means that we’re cutting out silence to balance it out with the rest of the dataset. We also attempted additional feature extraction methods because we noticed that upon conducting feature correlation, we noticed that all our features correlated with silence.</a:t>
            </a:r>
            <a:endParaRPr/>
          </a:p>
          <a:p>
            <a:pPr marL="0" lvl="0" indent="0" algn="l" rtl="0">
              <a:spcBef>
                <a:spcPts val="0"/>
              </a:spcBef>
              <a:spcAft>
                <a:spcPts val="0"/>
              </a:spcAft>
              <a:buNone/>
            </a:pPr>
            <a:endParaRPr/>
          </a:p>
          <a:p>
            <a:pPr marL="457200" lvl="0"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This is because we naturally have a lot of samples of silence in each test.</a:t>
            </a:r>
            <a:endParaRPr sz="1400">
              <a:solidFill>
                <a:srgbClr val="181818"/>
              </a:solidFill>
              <a:latin typeface="Maven Pro"/>
              <a:ea typeface="Maven Pro"/>
              <a:cs typeface="Maven Pro"/>
              <a:sym typeface="Maven Pro"/>
            </a:endParaRPr>
          </a:p>
          <a:p>
            <a:pPr marL="457200" lvl="0"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To overcome this, we experimented with normalized weights.</a:t>
            </a:r>
            <a:endParaRPr sz="1400">
              <a:solidFill>
                <a:srgbClr val="181818"/>
              </a:solidFill>
              <a:latin typeface="Maven Pro"/>
              <a:ea typeface="Maven Pro"/>
              <a:cs typeface="Maven Pro"/>
              <a:sym typeface="Maven Pro"/>
            </a:endParaRPr>
          </a:p>
          <a:p>
            <a:pPr marL="914400" lvl="1"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Punishes the model for misclassifying silence.</a:t>
            </a:r>
            <a:endParaRPr sz="1400">
              <a:solidFill>
                <a:srgbClr val="181818"/>
              </a:solidFill>
              <a:latin typeface="Maven Pro"/>
              <a:ea typeface="Maven Pro"/>
              <a:cs typeface="Maven Pro"/>
              <a:sym typeface="Maven Pro"/>
            </a:endParaRPr>
          </a:p>
          <a:p>
            <a:pPr marL="457200" lvl="0"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We also attempted to undersample our data, to remove supports for silence.</a:t>
            </a:r>
            <a:endParaRPr sz="1400">
              <a:solidFill>
                <a:srgbClr val="181818"/>
              </a:solidFill>
              <a:latin typeface="Maven Pro"/>
              <a:ea typeface="Maven Pro"/>
              <a:cs typeface="Maven Pro"/>
              <a:sym typeface="Maven Pro"/>
            </a:endParaRPr>
          </a:p>
          <a:p>
            <a:pPr marL="914400" lvl="1"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This way, the model trains on less data points for silence.</a:t>
            </a:r>
            <a:endParaRPr sz="1400">
              <a:solidFill>
                <a:srgbClr val="181818"/>
              </a:solidFill>
              <a:latin typeface="Maven Pro"/>
              <a:ea typeface="Maven Pro"/>
              <a:cs typeface="Maven Pro"/>
              <a:sym typeface="Maven Pro"/>
            </a:endParaRPr>
          </a:p>
          <a:p>
            <a:pPr marL="0" lvl="0" indent="0" algn="l" rtl="0">
              <a:spcBef>
                <a:spcPts val="0"/>
              </a:spcBef>
              <a:spcAft>
                <a:spcPts val="0"/>
              </a:spcAft>
              <a:buNone/>
            </a:pPr>
            <a:endParaRPr sz="1400">
              <a:solidFill>
                <a:srgbClr val="181818"/>
              </a:solidFill>
              <a:latin typeface="Maven Pro"/>
              <a:ea typeface="Maven Pro"/>
              <a:cs typeface="Maven Pro"/>
              <a:sym typeface="Maven Pro"/>
            </a:endParaRPr>
          </a:p>
          <a:p>
            <a:pPr marL="0" lvl="0" indent="0" algn="l" rtl="0">
              <a:spcBef>
                <a:spcPts val="0"/>
              </a:spcBef>
              <a:spcAft>
                <a:spcPts val="0"/>
              </a:spcAft>
              <a:buNone/>
            </a:pPr>
            <a:r>
              <a:rPr lang="en" sz="1400" b="1">
                <a:solidFill>
                  <a:srgbClr val="181818"/>
                </a:solidFill>
                <a:latin typeface="Maven Pro"/>
                <a:ea typeface="Maven Pro"/>
                <a:cs typeface="Maven Pro"/>
                <a:sym typeface="Maven Pro"/>
              </a:rPr>
              <a:t>Normalized Weights </a:t>
            </a:r>
            <a:r>
              <a:rPr lang="en" sz="1400">
                <a:solidFill>
                  <a:srgbClr val="181818"/>
                </a:solidFill>
                <a:latin typeface="Maven Pro"/>
                <a:ea typeface="Maven Pro"/>
                <a:cs typeface="Maven Pro"/>
                <a:sym typeface="Maven Pro"/>
              </a:rPr>
              <a:t>→ Punishes the model more for misclassifying silence.</a:t>
            </a:r>
            <a:endParaRPr sz="1400">
              <a:solidFill>
                <a:srgbClr val="181818"/>
              </a:solidFill>
              <a:latin typeface="Maven Pro"/>
              <a:ea typeface="Maven Pro"/>
              <a:cs typeface="Maven Pro"/>
              <a:sym typeface="Maven Pro"/>
            </a:endParaRPr>
          </a:p>
          <a:p>
            <a:pPr marL="0" lvl="0" indent="0" algn="l" rtl="0">
              <a:spcBef>
                <a:spcPts val="0"/>
              </a:spcBef>
              <a:spcAft>
                <a:spcPts val="0"/>
              </a:spcAft>
              <a:buNone/>
            </a:pPr>
            <a:r>
              <a:rPr lang="en" sz="1400" b="1">
                <a:solidFill>
                  <a:srgbClr val="181818"/>
                </a:solidFill>
                <a:latin typeface="Maven Pro"/>
                <a:ea typeface="Maven Pro"/>
                <a:cs typeface="Maven Pro"/>
                <a:sym typeface="Maven Pro"/>
              </a:rPr>
              <a:t>Data Undersampling </a:t>
            </a:r>
            <a:r>
              <a:rPr lang="en" sz="1400">
                <a:solidFill>
                  <a:srgbClr val="181818"/>
                </a:solidFill>
                <a:latin typeface="Maven Pro"/>
                <a:ea typeface="Maven Pro"/>
                <a:cs typeface="Maven Pro"/>
                <a:sym typeface="Maven Pro"/>
              </a:rPr>
              <a:t>→ To remove supports for silence</a:t>
            </a:r>
            <a:endParaRPr sz="1400">
              <a:solidFill>
                <a:srgbClr val="181818"/>
              </a:solidFill>
              <a:latin typeface="Maven Pro"/>
              <a:ea typeface="Maven Pro"/>
              <a:cs typeface="Maven Pro"/>
              <a:sym typeface="Maven Pro"/>
            </a:endParaRPr>
          </a:p>
          <a:p>
            <a:pPr marL="457200" lvl="0" indent="-317500" algn="l" rtl="0">
              <a:spcBef>
                <a:spcPts val="0"/>
              </a:spcBef>
              <a:spcAft>
                <a:spcPts val="0"/>
              </a:spcAft>
              <a:buClr>
                <a:srgbClr val="181818"/>
              </a:buClr>
              <a:buSzPts val="1400"/>
              <a:buFont typeface="Maven Pro"/>
              <a:buChar char="●"/>
            </a:pPr>
            <a:r>
              <a:rPr lang="en" sz="1400">
                <a:solidFill>
                  <a:srgbClr val="181818"/>
                </a:solidFill>
                <a:latin typeface="Maven Pro"/>
                <a:ea typeface="Maven Pro"/>
                <a:cs typeface="Maven Pro"/>
                <a:sym typeface="Maven Pro"/>
              </a:rPr>
              <a:t>Model trains on less data points on silence</a:t>
            </a:r>
            <a:endParaRPr sz="1400">
              <a:solidFill>
                <a:srgbClr val="181818"/>
              </a:solidFill>
              <a:latin typeface="Maven Pro"/>
              <a:ea typeface="Maven Pro"/>
              <a:cs typeface="Maven Pro"/>
              <a:sym typeface="Maven Pr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35683237ba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35683237ba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Raphael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Alrighty, so now I’m going to talk about our data collection procedures.</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359b3ef0fb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359b3ef0f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Raph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35361691b69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35361691b6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what’s next? What can be built off our results? We would explore more ML algos. Testing how different algos try to establish relationships between our data and the phonemes. Next, would be using better hardware. Higher sampling rates and channels will yield higher quality sEMG data that could provide better results. Additional feature extraction techniques to find features that better correlate with our classes. Then we would collect more data to develop a more robust dataset for our model to train off. Finally, a prototype for the full system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36550" algn="l" rtl="0">
              <a:spcBef>
                <a:spcPts val="0"/>
              </a:spcBef>
              <a:spcAft>
                <a:spcPts val="0"/>
              </a:spcAft>
              <a:buClr>
                <a:srgbClr val="181818"/>
              </a:buClr>
              <a:buSzPts val="1700"/>
              <a:buFont typeface="Maven Pro SemiBold"/>
              <a:buChar char="●"/>
            </a:pPr>
            <a:r>
              <a:rPr lang="en" sz="1700">
                <a:solidFill>
                  <a:srgbClr val="181818"/>
                </a:solidFill>
                <a:latin typeface="Maven Pro SemiBold"/>
                <a:ea typeface="Maven Pro SemiBold"/>
                <a:cs typeface="Maven Pro SemiBold"/>
                <a:sym typeface="Maven Pro SemiBold"/>
              </a:rPr>
              <a:t>Improve Reliability</a:t>
            </a:r>
            <a:endParaRPr sz="1700">
              <a:solidFill>
                <a:srgbClr val="181818"/>
              </a:solidFill>
              <a:latin typeface="Maven Pro SemiBold"/>
              <a:ea typeface="Maven Pro SemiBold"/>
              <a:cs typeface="Maven Pro SemiBold"/>
              <a:sym typeface="Maven Pro SemiBold"/>
            </a:endParaRPr>
          </a:p>
          <a:p>
            <a:pPr marL="914400" lvl="1" indent="-336550" algn="l" rtl="0">
              <a:spcBef>
                <a:spcPts val="0"/>
              </a:spcBef>
              <a:spcAft>
                <a:spcPts val="0"/>
              </a:spcAft>
              <a:buClr>
                <a:srgbClr val="181818"/>
              </a:buClr>
              <a:buSzPts val="1700"/>
              <a:buFont typeface="Maven Pro"/>
              <a:buChar char="○"/>
            </a:pPr>
            <a:r>
              <a:rPr lang="en" sz="1700">
                <a:solidFill>
                  <a:srgbClr val="181818"/>
                </a:solidFill>
                <a:latin typeface="Maven Pro"/>
                <a:ea typeface="Maven Pro"/>
                <a:cs typeface="Maven Pro"/>
                <a:sym typeface="Maven Pro"/>
              </a:rPr>
              <a:t>Utilizing better-performing hardware</a:t>
            </a:r>
            <a:endParaRPr sz="1700">
              <a:solidFill>
                <a:srgbClr val="181818"/>
              </a:solidFill>
              <a:latin typeface="Maven Pro"/>
              <a:ea typeface="Maven Pro"/>
              <a:cs typeface="Maven Pro"/>
              <a:sym typeface="Maven Pro"/>
            </a:endParaRPr>
          </a:p>
          <a:p>
            <a:pPr marL="914400" lvl="1" indent="-336550" algn="l" rtl="0">
              <a:spcBef>
                <a:spcPts val="0"/>
              </a:spcBef>
              <a:spcAft>
                <a:spcPts val="0"/>
              </a:spcAft>
              <a:buClr>
                <a:srgbClr val="181818"/>
              </a:buClr>
              <a:buSzPts val="1700"/>
              <a:buFont typeface="Maven Pro"/>
              <a:buChar char="○"/>
            </a:pPr>
            <a:r>
              <a:rPr lang="en" sz="1700">
                <a:solidFill>
                  <a:srgbClr val="181818"/>
                </a:solidFill>
                <a:latin typeface="Maven Pro"/>
                <a:ea typeface="Maven Pro"/>
                <a:cs typeface="Maven Pro"/>
                <a:sym typeface="Maven Pro"/>
              </a:rPr>
              <a:t>Collect more data</a:t>
            </a:r>
            <a:endParaRPr sz="1700">
              <a:solidFill>
                <a:srgbClr val="181818"/>
              </a:solidFill>
              <a:latin typeface="Maven Pro"/>
              <a:ea typeface="Maven Pro"/>
              <a:cs typeface="Maven Pro"/>
              <a:sym typeface="Maven Pro"/>
            </a:endParaRPr>
          </a:p>
          <a:p>
            <a:pPr marL="0" lvl="0" indent="0" algn="l" rtl="0">
              <a:spcBef>
                <a:spcPts val="0"/>
              </a:spcBef>
              <a:spcAft>
                <a:spcPts val="0"/>
              </a:spcAft>
              <a:buNone/>
            </a:pPr>
            <a:endParaRPr sz="1700">
              <a:solidFill>
                <a:srgbClr val="181818"/>
              </a:solidFill>
              <a:latin typeface="Maven Pro Medium"/>
              <a:ea typeface="Maven Pro Medium"/>
              <a:cs typeface="Maven Pro Medium"/>
              <a:sym typeface="Maven Pro Medium"/>
            </a:endParaRPr>
          </a:p>
          <a:p>
            <a:pPr marL="457200" lvl="0" indent="-336550" algn="l" rtl="0">
              <a:spcBef>
                <a:spcPts val="0"/>
              </a:spcBef>
              <a:spcAft>
                <a:spcPts val="0"/>
              </a:spcAft>
              <a:buClr>
                <a:srgbClr val="181818"/>
              </a:buClr>
              <a:buSzPts val="1700"/>
              <a:buFont typeface="Maven Pro SemiBold"/>
              <a:buChar char="●"/>
            </a:pPr>
            <a:r>
              <a:rPr lang="en" sz="1700">
                <a:solidFill>
                  <a:srgbClr val="181818"/>
                </a:solidFill>
                <a:latin typeface="Maven Pro SemiBold"/>
                <a:ea typeface="Maven Pro SemiBold"/>
                <a:cs typeface="Maven Pro SemiBold"/>
                <a:sym typeface="Maven Pro SemiBold"/>
              </a:rPr>
              <a:t>Research</a:t>
            </a:r>
            <a:endParaRPr sz="1700">
              <a:solidFill>
                <a:srgbClr val="181818"/>
              </a:solidFill>
              <a:latin typeface="Maven Pro SemiBold"/>
              <a:ea typeface="Maven Pro SemiBold"/>
              <a:cs typeface="Maven Pro SemiBold"/>
              <a:sym typeface="Maven Pro SemiBold"/>
            </a:endParaRPr>
          </a:p>
          <a:p>
            <a:pPr marL="914400" lvl="1" indent="-336550" algn="l" rtl="0">
              <a:spcBef>
                <a:spcPts val="0"/>
              </a:spcBef>
              <a:spcAft>
                <a:spcPts val="0"/>
              </a:spcAft>
              <a:buClr>
                <a:srgbClr val="181818"/>
              </a:buClr>
              <a:buSzPts val="1700"/>
              <a:buFont typeface="Maven Pro"/>
              <a:buChar char="○"/>
            </a:pPr>
            <a:r>
              <a:rPr lang="en" sz="1700">
                <a:solidFill>
                  <a:srgbClr val="181818"/>
                </a:solidFill>
                <a:latin typeface="Maven Pro"/>
                <a:ea typeface="Maven Pro"/>
                <a:cs typeface="Maven Pro"/>
                <a:sym typeface="Maven Pro"/>
              </a:rPr>
              <a:t>Other feature extraction techniques</a:t>
            </a:r>
            <a:endParaRPr sz="1700">
              <a:solidFill>
                <a:srgbClr val="181818"/>
              </a:solidFill>
              <a:latin typeface="Maven Pro"/>
              <a:ea typeface="Maven Pro"/>
              <a:cs typeface="Maven Pro"/>
              <a:sym typeface="Maven Pro"/>
            </a:endParaRPr>
          </a:p>
          <a:p>
            <a:pPr marL="914400" lvl="1" indent="-336550" algn="l" rtl="0">
              <a:spcBef>
                <a:spcPts val="0"/>
              </a:spcBef>
              <a:spcAft>
                <a:spcPts val="0"/>
              </a:spcAft>
              <a:buClr>
                <a:srgbClr val="181818"/>
              </a:buClr>
              <a:buSzPts val="1700"/>
              <a:buFont typeface="Maven Pro"/>
              <a:buChar char="○"/>
            </a:pPr>
            <a:r>
              <a:rPr lang="en" sz="1700">
                <a:solidFill>
                  <a:srgbClr val="181818"/>
                </a:solidFill>
                <a:latin typeface="Maven Pro"/>
                <a:ea typeface="Maven Pro"/>
                <a:cs typeface="Maven Pro"/>
                <a:sym typeface="Maven Pro"/>
              </a:rPr>
              <a:t>More machine learning algorithms</a:t>
            </a:r>
            <a:endParaRPr sz="1700">
              <a:solidFill>
                <a:srgbClr val="181818"/>
              </a:solidFill>
              <a:latin typeface="Maven Pro"/>
              <a:ea typeface="Maven Pro"/>
              <a:cs typeface="Maven Pro"/>
              <a:sym typeface="Maven Pro"/>
            </a:endParaRPr>
          </a:p>
          <a:p>
            <a:pPr marL="0" lvl="0" indent="0" algn="l" rtl="0">
              <a:spcBef>
                <a:spcPts val="0"/>
              </a:spcBef>
              <a:spcAft>
                <a:spcPts val="0"/>
              </a:spcAft>
              <a:buNone/>
            </a:pPr>
            <a:endParaRPr sz="1700">
              <a:solidFill>
                <a:srgbClr val="181818"/>
              </a:solidFill>
              <a:latin typeface="Maven Pro Medium"/>
              <a:ea typeface="Maven Pro Medium"/>
              <a:cs typeface="Maven Pro Medium"/>
              <a:sym typeface="Maven Pro Medium"/>
            </a:endParaRPr>
          </a:p>
          <a:p>
            <a:pPr marL="457200" lvl="0" indent="-336550" algn="l" rtl="0">
              <a:spcBef>
                <a:spcPts val="0"/>
              </a:spcBef>
              <a:spcAft>
                <a:spcPts val="0"/>
              </a:spcAft>
              <a:buClr>
                <a:srgbClr val="181818"/>
              </a:buClr>
              <a:buSzPts val="1700"/>
              <a:buFont typeface="Maven Pro SemiBold"/>
              <a:buChar char="●"/>
            </a:pPr>
            <a:r>
              <a:rPr lang="en" sz="1700">
                <a:solidFill>
                  <a:srgbClr val="181818"/>
                </a:solidFill>
                <a:latin typeface="Maven Pro SemiBold"/>
                <a:ea typeface="Maven Pro SemiBold"/>
                <a:cs typeface="Maven Pro SemiBold"/>
                <a:sym typeface="Maven Pro SemiBold"/>
              </a:rPr>
              <a:t>Full prototype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50e29098dc_18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350e29098dc_18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353cd3d9a58_1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353cd3d9a58_1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53c371e5b0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353c371e5b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Raph</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3509e18b72e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3509e18b72e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3509e18b72e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3509e18b72e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Lucas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35db14c67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35db14c67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0081db47b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0081db47b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There are other assistive technologies out there such as text-to-speech tools, medical procedures and ultrasound imaging.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However we identified that AAC devices are expensive and limits the user’s vocabulary as the tablets only include words to communicate essential messages.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Medical procedures and ultrasound imaging are also very expensive and produces such as botox are invasive and painful.</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35db14c676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35db14c676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50456dfc10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50456dfc10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we asked ourselves–can we do better? Can we give the people their voice back?</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5370650fe1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35370650fe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51bcd66374_0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51bcd66374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Natural speech – we want our users to naturally communicate with mouth movements, going past the limitations of pressing buttons and typing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Bottom up approach – from the natural speech goal, when classifying the phonetics, we want to build a large english vocabulary for the users, they aren’t limited to just the most commonly used words on a tablet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Accessible solution – lastly, we aim for an affordable setup that is easy to maintain for our users and as this study is limited outside as well, the setup is easy to maintain technologically and can be replicated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13225" y="539500"/>
            <a:ext cx="3928800" cy="2537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076875"/>
            <a:ext cx="39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1"/>
        <p:cNvGrpSpPr/>
        <p:nvPr/>
      </p:nvGrpSpPr>
      <p:grpSpPr>
        <a:xfrm>
          <a:off x="0" y="0"/>
          <a:ext cx="0" cy="0"/>
          <a:chOff x="0" y="0"/>
          <a:chExt cx="0" cy="0"/>
        </a:xfrm>
      </p:grpSpPr>
      <p:sp>
        <p:nvSpPr>
          <p:cNvPr id="72" name="Google Shape;72;p11"/>
          <p:cNvSpPr txBox="1">
            <a:spLocks noGrp="1"/>
          </p:cNvSpPr>
          <p:nvPr>
            <p:ph type="title" hasCustomPrompt="1"/>
          </p:nvPr>
        </p:nvSpPr>
        <p:spPr>
          <a:xfrm>
            <a:off x="720000" y="2917875"/>
            <a:ext cx="4586100" cy="11889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3" name="Google Shape;73;p11"/>
          <p:cNvSpPr txBox="1">
            <a:spLocks noGrp="1"/>
          </p:cNvSpPr>
          <p:nvPr>
            <p:ph type="subTitle" idx="1"/>
          </p:nvPr>
        </p:nvSpPr>
        <p:spPr>
          <a:xfrm>
            <a:off x="720000" y="4106900"/>
            <a:ext cx="45861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4" name="Google Shape;74;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5"/>
        <p:cNvGrpSpPr/>
        <p:nvPr/>
      </p:nvGrpSpPr>
      <p:grpSpPr>
        <a:xfrm>
          <a:off x="0" y="0"/>
          <a:ext cx="0" cy="0"/>
          <a:chOff x="0" y="0"/>
          <a:chExt cx="0" cy="0"/>
        </a:xfrm>
      </p:grpSpPr>
      <p:sp>
        <p:nvSpPr>
          <p:cNvPr id="76" name="Google Shape;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3"/>
          <p:cNvSpPr txBox="1">
            <a:spLocks noGrp="1"/>
          </p:cNvSpPr>
          <p:nvPr>
            <p:ph type="subTitle" idx="1"/>
          </p:nvPr>
        </p:nvSpPr>
        <p:spPr>
          <a:xfrm>
            <a:off x="720000"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2"/>
          </p:nvPr>
        </p:nvSpPr>
        <p:spPr>
          <a:xfrm>
            <a:off x="3419271"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subTitle" idx="3"/>
          </p:nvPr>
        </p:nvSpPr>
        <p:spPr>
          <a:xfrm>
            <a:off x="720000" y="40313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3"/>
          <p:cNvSpPr txBox="1">
            <a:spLocks noGrp="1"/>
          </p:cNvSpPr>
          <p:nvPr>
            <p:ph type="subTitle" idx="4"/>
          </p:nvPr>
        </p:nvSpPr>
        <p:spPr>
          <a:xfrm>
            <a:off x="3419271" y="40313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5" hasCustomPrompt="1"/>
          </p:nvPr>
        </p:nvSpPr>
        <p:spPr>
          <a:xfrm>
            <a:off x="1505400" y="1245075"/>
            <a:ext cx="734700" cy="632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6" hasCustomPrompt="1"/>
          </p:nvPr>
        </p:nvSpPr>
        <p:spPr>
          <a:xfrm>
            <a:off x="1505400" y="3066797"/>
            <a:ext cx="734700" cy="632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7" hasCustomPrompt="1"/>
          </p:nvPr>
        </p:nvSpPr>
        <p:spPr>
          <a:xfrm>
            <a:off x="4204671" y="1245075"/>
            <a:ext cx="734700" cy="632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8" hasCustomPrompt="1"/>
          </p:nvPr>
        </p:nvSpPr>
        <p:spPr>
          <a:xfrm>
            <a:off x="4204671" y="3066797"/>
            <a:ext cx="734700" cy="632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9"/>
          </p:nvPr>
        </p:nvSpPr>
        <p:spPr>
          <a:xfrm>
            <a:off x="720000"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3"/>
          </p:nvPr>
        </p:nvSpPr>
        <p:spPr>
          <a:xfrm>
            <a:off x="3419271"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4"/>
          </p:nvPr>
        </p:nvSpPr>
        <p:spPr>
          <a:xfrm>
            <a:off x="720000" y="36989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5"/>
          </p:nvPr>
        </p:nvSpPr>
        <p:spPr>
          <a:xfrm>
            <a:off x="3419271" y="36989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16"/>
          </p:nvPr>
        </p:nvSpPr>
        <p:spPr>
          <a:xfrm>
            <a:off x="6118546" y="22091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3"/>
          <p:cNvSpPr txBox="1">
            <a:spLocks noGrp="1"/>
          </p:cNvSpPr>
          <p:nvPr>
            <p:ph type="subTitle" idx="17"/>
          </p:nvPr>
        </p:nvSpPr>
        <p:spPr>
          <a:xfrm>
            <a:off x="6118546" y="40313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3"/>
          <p:cNvSpPr txBox="1">
            <a:spLocks noGrp="1"/>
          </p:cNvSpPr>
          <p:nvPr>
            <p:ph type="title" idx="18" hasCustomPrompt="1"/>
          </p:nvPr>
        </p:nvSpPr>
        <p:spPr>
          <a:xfrm>
            <a:off x="6903946" y="1245074"/>
            <a:ext cx="734700" cy="632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19" hasCustomPrompt="1"/>
          </p:nvPr>
        </p:nvSpPr>
        <p:spPr>
          <a:xfrm>
            <a:off x="6903946" y="3066800"/>
            <a:ext cx="734700" cy="632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a:spLocks noGrp="1"/>
          </p:cNvSpPr>
          <p:nvPr>
            <p:ph type="subTitle" idx="20"/>
          </p:nvPr>
        </p:nvSpPr>
        <p:spPr>
          <a:xfrm>
            <a:off x="6118546"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6" name="Google Shape;96;p13"/>
          <p:cNvSpPr txBox="1">
            <a:spLocks noGrp="1"/>
          </p:cNvSpPr>
          <p:nvPr>
            <p:ph type="subTitle" idx="21"/>
          </p:nvPr>
        </p:nvSpPr>
        <p:spPr>
          <a:xfrm>
            <a:off x="6118546" y="36989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97" name="Google Shape;97;p13"/>
          <p:cNvGrpSpPr/>
          <p:nvPr/>
        </p:nvGrpSpPr>
        <p:grpSpPr>
          <a:xfrm rot="-5400000">
            <a:off x="-146725" y="979100"/>
            <a:ext cx="1009703" cy="130500"/>
            <a:chOff x="5461400" y="616025"/>
            <a:chExt cx="1009703" cy="130500"/>
          </a:xfrm>
        </p:grpSpPr>
        <p:sp>
          <p:nvSpPr>
            <p:cNvPr id="98" name="Google Shape;98;p13"/>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13"/>
          <p:cNvGrpSpPr/>
          <p:nvPr/>
        </p:nvGrpSpPr>
        <p:grpSpPr>
          <a:xfrm rot="-5400000">
            <a:off x="8319450" y="4033900"/>
            <a:ext cx="1009703" cy="130500"/>
            <a:chOff x="5461400" y="616025"/>
            <a:chExt cx="1009703" cy="130500"/>
          </a:xfrm>
        </p:grpSpPr>
        <p:sp>
          <p:nvSpPr>
            <p:cNvPr id="104" name="Google Shape;104;p13"/>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3"/>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4277865" y="3942200"/>
            <a:ext cx="41529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2" name="Google Shape;112;p14"/>
          <p:cNvSpPr txBox="1">
            <a:spLocks noGrp="1"/>
          </p:cNvSpPr>
          <p:nvPr>
            <p:ph type="subTitle" idx="1"/>
          </p:nvPr>
        </p:nvSpPr>
        <p:spPr>
          <a:xfrm>
            <a:off x="4277850" y="1104750"/>
            <a:ext cx="4152900" cy="2837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13" name="Google Shape;11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720000" y="1368875"/>
            <a:ext cx="37245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5"/>
          <p:cNvSpPr txBox="1">
            <a:spLocks noGrp="1"/>
          </p:cNvSpPr>
          <p:nvPr>
            <p:ph type="subTitle" idx="1"/>
          </p:nvPr>
        </p:nvSpPr>
        <p:spPr>
          <a:xfrm>
            <a:off x="720000" y="3664925"/>
            <a:ext cx="3724500" cy="94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5"/>
          <p:cNvSpPr>
            <a:spLocks noGrp="1"/>
          </p:cNvSpPr>
          <p:nvPr>
            <p:ph type="pic" idx="2"/>
          </p:nvPr>
        </p:nvSpPr>
        <p:spPr>
          <a:xfrm>
            <a:off x="4875300" y="-731275"/>
            <a:ext cx="6484200" cy="6496500"/>
          </a:xfrm>
          <a:prstGeom prst="ellipse">
            <a:avLst/>
          </a:prstGeom>
          <a:noFill/>
          <a:ln>
            <a:noFill/>
          </a:ln>
        </p:spPr>
      </p:sp>
      <p:sp>
        <p:nvSpPr>
          <p:cNvPr id="118" name="Google Shape;118;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1090250" y="1619588"/>
            <a:ext cx="2824500" cy="1195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 name="Google Shape;121;p16"/>
          <p:cNvSpPr txBox="1">
            <a:spLocks noGrp="1"/>
          </p:cNvSpPr>
          <p:nvPr>
            <p:ph type="subTitle" idx="1"/>
          </p:nvPr>
        </p:nvSpPr>
        <p:spPr>
          <a:xfrm>
            <a:off x="1090250" y="2815313"/>
            <a:ext cx="2824500" cy="114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540550" y="1817525"/>
            <a:ext cx="2824500" cy="1195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7"/>
          <p:cNvSpPr txBox="1">
            <a:spLocks noGrp="1"/>
          </p:cNvSpPr>
          <p:nvPr>
            <p:ph type="subTitle" idx="1"/>
          </p:nvPr>
        </p:nvSpPr>
        <p:spPr>
          <a:xfrm>
            <a:off x="1540550" y="3013250"/>
            <a:ext cx="2824500" cy="102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5012875" y="1817525"/>
            <a:ext cx="2824200" cy="1195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8"/>
          <p:cNvSpPr txBox="1">
            <a:spLocks noGrp="1"/>
          </p:cNvSpPr>
          <p:nvPr>
            <p:ph type="subTitle" idx="1"/>
          </p:nvPr>
        </p:nvSpPr>
        <p:spPr>
          <a:xfrm>
            <a:off x="5013050" y="3013250"/>
            <a:ext cx="2824200" cy="102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9"/>
          <p:cNvSpPr txBox="1">
            <a:spLocks noGrp="1"/>
          </p:cNvSpPr>
          <p:nvPr>
            <p:ph type="subTitle" idx="1"/>
          </p:nvPr>
        </p:nvSpPr>
        <p:spPr>
          <a:xfrm>
            <a:off x="4929774" y="3158975"/>
            <a:ext cx="2690400" cy="11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9"/>
          <p:cNvSpPr txBox="1">
            <a:spLocks noGrp="1"/>
          </p:cNvSpPr>
          <p:nvPr>
            <p:ph type="subTitle" idx="2"/>
          </p:nvPr>
        </p:nvSpPr>
        <p:spPr>
          <a:xfrm>
            <a:off x="1523825" y="3158975"/>
            <a:ext cx="2690400" cy="11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9"/>
          <p:cNvSpPr txBox="1">
            <a:spLocks noGrp="1"/>
          </p:cNvSpPr>
          <p:nvPr>
            <p:ph type="subTitle" idx="3"/>
          </p:nvPr>
        </p:nvSpPr>
        <p:spPr>
          <a:xfrm>
            <a:off x="1523825" y="2600075"/>
            <a:ext cx="2690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6" name="Google Shape;136;p19"/>
          <p:cNvSpPr txBox="1">
            <a:spLocks noGrp="1"/>
          </p:cNvSpPr>
          <p:nvPr>
            <p:ph type="subTitle" idx="4"/>
          </p:nvPr>
        </p:nvSpPr>
        <p:spPr>
          <a:xfrm>
            <a:off x="4929776" y="2600075"/>
            <a:ext cx="2690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37" name="Google Shape;137;p19"/>
          <p:cNvGrpSpPr/>
          <p:nvPr/>
        </p:nvGrpSpPr>
        <p:grpSpPr>
          <a:xfrm rot="-5400000" flipH="1">
            <a:off x="-146725" y="4033900"/>
            <a:ext cx="1009703" cy="130500"/>
            <a:chOff x="5461400" y="616025"/>
            <a:chExt cx="1009703" cy="130500"/>
          </a:xfrm>
        </p:grpSpPr>
        <p:sp>
          <p:nvSpPr>
            <p:cNvPr id="138" name="Google Shape;138;p19"/>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9"/>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9"/>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19"/>
          <p:cNvGrpSpPr/>
          <p:nvPr/>
        </p:nvGrpSpPr>
        <p:grpSpPr>
          <a:xfrm rot="-5400000" flipH="1">
            <a:off x="8319450" y="979100"/>
            <a:ext cx="1009703" cy="130500"/>
            <a:chOff x="5461400" y="616025"/>
            <a:chExt cx="1009703" cy="130500"/>
          </a:xfrm>
        </p:grpSpPr>
        <p:sp>
          <p:nvSpPr>
            <p:cNvPr id="144" name="Google Shape;144;p19"/>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2" name="Google Shape;152;p20"/>
          <p:cNvSpPr txBox="1">
            <a:spLocks noGrp="1"/>
          </p:cNvSpPr>
          <p:nvPr>
            <p:ph type="subTitle" idx="1"/>
          </p:nvPr>
        </p:nvSpPr>
        <p:spPr>
          <a:xfrm>
            <a:off x="4176598" y="1637600"/>
            <a:ext cx="2980200" cy="219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20"/>
          <p:cNvSpPr txBox="1">
            <a:spLocks noGrp="1"/>
          </p:cNvSpPr>
          <p:nvPr>
            <p:ph type="subTitle" idx="2"/>
          </p:nvPr>
        </p:nvSpPr>
        <p:spPr>
          <a:xfrm>
            <a:off x="720000" y="1637600"/>
            <a:ext cx="2980200" cy="219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249375" y="2717600"/>
            <a:ext cx="4181400" cy="1511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514025" y="1720050"/>
            <a:ext cx="16521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4249375" y="4229000"/>
            <a:ext cx="41814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 name="Google Shape;17;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21"/>
          <p:cNvSpPr txBox="1">
            <a:spLocks noGrp="1"/>
          </p:cNvSpPr>
          <p:nvPr>
            <p:ph type="subTitle" idx="1"/>
          </p:nvPr>
        </p:nvSpPr>
        <p:spPr>
          <a:xfrm>
            <a:off x="825400" y="3235706"/>
            <a:ext cx="2242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1"/>
          <p:cNvSpPr txBox="1">
            <a:spLocks noGrp="1"/>
          </p:cNvSpPr>
          <p:nvPr>
            <p:ph type="subTitle" idx="2"/>
          </p:nvPr>
        </p:nvSpPr>
        <p:spPr>
          <a:xfrm>
            <a:off x="3450744" y="3235706"/>
            <a:ext cx="2242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21"/>
          <p:cNvSpPr txBox="1">
            <a:spLocks noGrp="1"/>
          </p:cNvSpPr>
          <p:nvPr>
            <p:ph type="subTitle" idx="3"/>
          </p:nvPr>
        </p:nvSpPr>
        <p:spPr>
          <a:xfrm>
            <a:off x="6076094" y="3235706"/>
            <a:ext cx="2242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1"/>
          <p:cNvSpPr txBox="1">
            <a:spLocks noGrp="1"/>
          </p:cNvSpPr>
          <p:nvPr>
            <p:ph type="subTitle" idx="4"/>
          </p:nvPr>
        </p:nvSpPr>
        <p:spPr>
          <a:xfrm>
            <a:off x="825400" y="2575700"/>
            <a:ext cx="2242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1" name="Google Shape;161;p21"/>
          <p:cNvSpPr txBox="1">
            <a:spLocks noGrp="1"/>
          </p:cNvSpPr>
          <p:nvPr>
            <p:ph type="subTitle" idx="5"/>
          </p:nvPr>
        </p:nvSpPr>
        <p:spPr>
          <a:xfrm>
            <a:off x="3450747" y="2575700"/>
            <a:ext cx="2242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1"/>
          <p:cNvSpPr txBox="1">
            <a:spLocks noGrp="1"/>
          </p:cNvSpPr>
          <p:nvPr>
            <p:ph type="subTitle" idx="6"/>
          </p:nvPr>
        </p:nvSpPr>
        <p:spPr>
          <a:xfrm>
            <a:off x="6076094" y="2575700"/>
            <a:ext cx="2242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3" name="Google Shape;163;p21"/>
          <p:cNvGrpSpPr/>
          <p:nvPr/>
        </p:nvGrpSpPr>
        <p:grpSpPr>
          <a:xfrm rot="-5400000">
            <a:off x="8319450" y="4033900"/>
            <a:ext cx="1009703" cy="130500"/>
            <a:chOff x="5461400" y="616025"/>
            <a:chExt cx="1009703" cy="130500"/>
          </a:xfrm>
        </p:grpSpPr>
        <p:sp>
          <p:nvSpPr>
            <p:cNvPr id="164" name="Google Shape;164;p21"/>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1"/>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1"/>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1"/>
          <p:cNvGrpSpPr/>
          <p:nvPr/>
        </p:nvGrpSpPr>
        <p:grpSpPr>
          <a:xfrm rot="-5400000">
            <a:off x="-146725" y="979100"/>
            <a:ext cx="1009703" cy="130500"/>
            <a:chOff x="5461400" y="616025"/>
            <a:chExt cx="1009703" cy="130500"/>
          </a:xfrm>
        </p:grpSpPr>
        <p:sp>
          <p:nvSpPr>
            <p:cNvPr id="170" name="Google Shape;170;p21"/>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1"/>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1"/>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1"/>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22"/>
          <p:cNvSpPr txBox="1">
            <a:spLocks noGrp="1"/>
          </p:cNvSpPr>
          <p:nvPr>
            <p:ph type="subTitle" idx="1"/>
          </p:nvPr>
        </p:nvSpPr>
        <p:spPr>
          <a:xfrm>
            <a:off x="1690036" y="19941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2"/>
          <p:cNvSpPr txBox="1">
            <a:spLocks noGrp="1"/>
          </p:cNvSpPr>
          <p:nvPr>
            <p:ph type="subTitle" idx="2"/>
          </p:nvPr>
        </p:nvSpPr>
        <p:spPr>
          <a:xfrm>
            <a:off x="4755314" y="199415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2"/>
          <p:cNvSpPr txBox="1">
            <a:spLocks noGrp="1"/>
          </p:cNvSpPr>
          <p:nvPr>
            <p:ph type="subTitle" idx="3"/>
          </p:nvPr>
        </p:nvSpPr>
        <p:spPr>
          <a:xfrm>
            <a:off x="1690036" y="37570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2"/>
          <p:cNvSpPr txBox="1">
            <a:spLocks noGrp="1"/>
          </p:cNvSpPr>
          <p:nvPr>
            <p:ph type="subTitle" idx="4"/>
          </p:nvPr>
        </p:nvSpPr>
        <p:spPr>
          <a:xfrm>
            <a:off x="4755314" y="37570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2"/>
          <p:cNvSpPr txBox="1">
            <a:spLocks noGrp="1"/>
          </p:cNvSpPr>
          <p:nvPr>
            <p:ph type="subTitle" idx="5"/>
          </p:nvPr>
        </p:nvSpPr>
        <p:spPr>
          <a:xfrm>
            <a:off x="1690036" y="156475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2"/>
          <p:cNvSpPr txBox="1">
            <a:spLocks noGrp="1"/>
          </p:cNvSpPr>
          <p:nvPr>
            <p:ph type="subTitle" idx="6"/>
          </p:nvPr>
        </p:nvSpPr>
        <p:spPr>
          <a:xfrm>
            <a:off x="1690036" y="33277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2"/>
          <p:cNvSpPr txBox="1">
            <a:spLocks noGrp="1"/>
          </p:cNvSpPr>
          <p:nvPr>
            <p:ph type="subTitle" idx="7"/>
          </p:nvPr>
        </p:nvSpPr>
        <p:spPr>
          <a:xfrm>
            <a:off x="4755311" y="156475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5" name="Google Shape;185;p22"/>
          <p:cNvSpPr txBox="1">
            <a:spLocks noGrp="1"/>
          </p:cNvSpPr>
          <p:nvPr>
            <p:ph type="subTitle" idx="8"/>
          </p:nvPr>
        </p:nvSpPr>
        <p:spPr>
          <a:xfrm>
            <a:off x="4755311" y="33277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86" name="Google Shape;186;p22"/>
          <p:cNvGrpSpPr/>
          <p:nvPr/>
        </p:nvGrpSpPr>
        <p:grpSpPr>
          <a:xfrm rot="-5400000">
            <a:off x="8319450" y="4033900"/>
            <a:ext cx="1009703" cy="130500"/>
            <a:chOff x="5461400" y="616025"/>
            <a:chExt cx="1009703" cy="130500"/>
          </a:xfrm>
        </p:grpSpPr>
        <p:sp>
          <p:nvSpPr>
            <p:cNvPr id="187" name="Google Shape;187;p22"/>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2"/>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2"/>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2"/>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2"/>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3"/>
        <p:cNvGrpSpPr/>
        <p:nvPr/>
      </p:nvGrpSpPr>
      <p:grpSpPr>
        <a:xfrm>
          <a:off x="0" y="0"/>
          <a:ext cx="0" cy="0"/>
          <a:chOff x="0" y="0"/>
          <a:chExt cx="0" cy="0"/>
        </a:xfrm>
      </p:grpSpPr>
      <p:sp>
        <p:nvSpPr>
          <p:cNvPr id="194" name="Google Shape;19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23"/>
          <p:cNvSpPr txBox="1">
            <a:spLocks noGrp="1"/>
          </p:cNvSpPr>
          <p:nvPr>
            <p:ph type="subTitle" idx="1"/>
          </p:nvPr>
        </p:nvSpPr>
        <p:spPr>
          <a:xfrm>
            <a:off x="914600" y="2024693"/>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3"/>
          <p:cNvSpPr txBox="1">
            <a:spLocks noGrp="1"/>
          </p:cNvSpPr>
          <p:nvPr>
            <p:ph type="subTitle" idx="2"/>
          </p:nvPr>
        </p:nvSpPr>
        <p:spPr>
          <a:xfrm>
            <a:off x="3523194" y="2024693"/>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3"/>
          <p:cNvSpPr txBox="1">
            <a:spLocks noGrp="1"/>
          </p:cNvSpPr>
          <p:nvPr>
            <p:ph type="subTitle" idx="3"/>
          </p:nvPr>
        </p:nvSpPr>
        <p:spPr>
          <a:xfrm>
            <a:off x="914600" y="3728318"/>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3"/>
          <p:cNvSpPr txBox="1">
            <a:spLocks noGrp="1"/>
          </p:cNvSpPr>
          <p:nvPr>
            <p:ph type="subTitle" idx="4"/>
          </p:nvPr>
        </p:nvSpPr>
        <p:spPr>
          <a:xfrm>
            <a:off x="3523194" y="3728318"/>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3"/>
          <p:cNvSpPr txBox="1">
            <a:spLocks noGrp="1"/>
          </p:cNvSpPr>
          <p:nvPr>
            <p:ph type="subTitle" idx="5"/>
          </p:nvPr>
        </p:nvSpPr>
        <p:spPr>
          <a:xfrm>
            <a:off x="6131788" y="2024693"/>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3"/>
          <p:cNvSpPr txBox="1">
            <a:spLocks noGrp="1"/>
          </p:cNvSpPr>
          <p:nvPr>
            <p:ph type="subTitle" idx="6"/>
          </p:nvPr>
        </p:nvSpPr>
        <p:spPr>
          <a:xfrm>
            <a:off x="6131788" y="3728318"/>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3"/>
          <p:cNvSpPr txBox="1">
            <a:spLocks noGrp="1"/>
          </p:cNvSpPr>
          <p:nvPr>
            <p:ph type="subTitle" idx="7"/>
          </p:nvPr>
        </p:nvSpPr>
        <p:spPr>
          <a:xfrm>
            <a:off x="918719" y="15933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2" name="Google Shape;202;p23"/>
          <p:cNvSpPr txBox="1">
            <a:spLocks noGrp="1"/>
          </p:cNvSpPr>
          <p:nvPr>
            <p:ph type="subTitle" idx="8"/>
          </p:nvPr>
        </p:nvSpPr>
        <p:spPr>
          <a:xfrm>
            <a:off x="3527313" y="15933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3" name="Google Shape;203;p23"/>
          <p:cNvSpPr txBox="1">
            <a:spLocks noGrp="1"/>
          </p:cNvSpPr>
          <p:nvPr>
            <p:ph type="subTitle" idx="9"/>
          </p:nvPr>
        </p:nvSpPr>
        <p:spPr>
          <a:xfrm>
            <a:off x="6135907" y="15933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 name="Google Shape;204;p23"/>
          <p:cNvSpPr txBox="1">
            <a:spLocks noGrp="1"/>
          </p:cNvSpPr>
          <p:nvPr>
            <p:ph type="subTitle" idx="13"/>
          </p:nvPr>
        </p:nvSpPr>
        <p:spPr>
          <a:xfrm>
            <a:off x="918719" y="32969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3"/>
          <p:cNvSpPr txBox="1">
            <a:spLocks noGrp="1"/>
          </p:cNvSpPr>
          <p:nvPr>
            <p:ph type="subTitle" idx="14"/>
          </p:nvPr>
        </p:nvSpPr>
        <p:spPr>
          <a:xfrm>
            <a:off x="3527313" y="32969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3"/>
          <p:cNvSpPr txBox="1">
            <a:spLocks noGrp="1"/>
          </p:cNvSpPr>
          <p:nvPr>
            <p:ph type="subTitle" idx="15"/>
          </p:nvPr>
        </p:nvSpPr>
        <p:spPr>
          <a:xfrm>
            <a:off x="6135907" y="32969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07" name="Google Shape;207;p23"/>
          <p:cNvGrpSpPr/>
          <p:nvPr/>
        </p:nvGrpSpPr>
        <p:grpSpPr>
          <a:xfrm rot="-5400000" flipH="1">
            <a:off x="8319450" y="979100"/>
            <a:ext cx="1009703" cy="130500"/>
            <a:chOff x="5461400" y="616025"/>
            <a:chExt cx="1009703" cy="130500"/>
          </a:xfrm>
        </p:grpSpPr>
        <p:sp>
          <p:nvSpPr>
            <p:cNvPr id="208" name="Google Shape;208;p23"/>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23"/>
          <p:cNvGrpSpPr/>
          <p:nvPr/>
        </p:nvGrpSpPr>
        <p:grpSpPr>
          <a:xfrm rot="-5400000" flipH="1">
            <a:off x="-146725" y="4033900"/>
            <a:ext cx="1009703" cy="130500"/>
            <a:chOff x="5461400" y="616025"/>
            <a:chExt cx="1009703" cy="130500"/>
          </a:xfrm>
        </p:grpSpPr>
        <p:sp>
          <p:nvSpPr>
            <p:cNvPr id="214" name="Google Shape;214;p23"/>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220"/>
        <p:cNvGrpSpPr/>
        <p:nvPr/>
      </p:nvGrpSpPr>
      <p:grpSpPr>
        <a:xfrm>
          <a:off x="0" y="0"/>
          <a:ext cx="0" cy="0"/>
          <a:chOff x="0" y="0"/>
          <a:chExt cx="0" cy="0"/>
        </a:xfrm>
      </p:grpSpPr>
      <p:sp>
        <p:nvSpPr>
          <p:cNvPr id="221" name="Google Shape;22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 name="Google Shape;222;p24"/>
          <p:cNvSpPr txBox="1">
            <a:spLocks noGrp="1"/>
          </p:cNvSpPr>
          <p:nvPr>
            <p:ph type="subTitle" idx="1"/>
          </p:nvPr>
        </p:nvSpPr>
        <p:spPr>
          <a:xfrm>
            <a:off x="2218900" y="1990676"/>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4"/>
          <p:cNvSpPr txBox="1">
            <a:spLocks noGrp="1"/>
          </p:cNvSpPr>
          <p:nvPr>
            <p:ph type="subTitle" idx="2"/>
          </p:nvPr>
        </p:nvSpPr>
        <p:spPr>
          <a:xfrm>
            <a:off x="4827494" y="1990676"/>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24"/>
          <p:cNvSpPr txBox="1">
            <a:spLocks noGrp="1"/>
          </p:cNvSpPr>
          <p:nvPr>
            <p:ph type="subTitle" idx="3"/>
          </p:nvPr>
        </p:nvSpPr>
        <p:spPr>
          <a:xfrm>
            <a:off x="914600" y="3694300"/>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4"/>
          <p:cNvSpPr txBox="1">
            <a:spLocks noGrp="1"/>
          </p:cNvSpPr>
          <p:nvPr>
            <p:ph type="subTitle" idx="4"/>
          </p:nvPr>
        </p:nvSpPr>
        <p:spPr>
          <a:xfrm>
            <a:off x="3523194" y="3694300"/>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4"/>
          <p:cNvSpPr txBox="1">
            <a:spLocks noGrp="1"/>
          </p:cNvSpPr>
          <p:nvPr>
            <p:ph type="subTitle" idx="5"/>
          </p:nvPr>
        </p:nvSpPr>
        <p:spPr>
          <a:xfrm>
            <a:off x="6131788" y="3694300"/>
            <a:ext cx="2097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4"/>
          <p:cNvSpPr txBox="1">
            <a:spLocks noGrp="1"/>
          </p:cNvSpPr>
          <p:nvPr>
            <p:ph type="subTitle" idx="6"/>
          </p:nvPr>
        </p:nvSpPr>
        <p:spPr>
          <a:xfrm>
            <a:off x="2223019" y="15933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8" name="Google Shape;228;p24"/>
          <p:cNvSpPr txBox="1">
            <a:spLocks noGrp="1"/>
          </p:cNvSpPr>
          <p:nvPr>
            <p:ph type="subTitle" idx="7"/>
          </p:nvPr>
        </p:nvSpPr>
        <p:spPr>
          <a:xfrm>
            <a:off x="4831613" y="15933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9" name="Google Shape;229;p24"/>
          <p:cNvSpPr txBox="1">
            <a:spLocks noGrp="1"/>
          </p:cNvSpPr>
          <p:nvPr>
            <p:ph type="subTitle" idx="8"/>
          </p:nvPr>
        </p:nvSpPr>
        <p:spPr>
          <a:xfrm>
            <a:off x="918719" y="32969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0" name="Google Shape;230;p24"/>
          <p:cNvSpPr txBox="1">
            <a:spLocks noGrp="1"/>
          </p:cNvSpPr>
          <p:nvPr>
            <p:ph type="subTitle" idx="9"/>
          </p:nvPr>
        </p:nvSpPr>
        <p:spPr>
          <a:xfrm>
            <a:off x="3527313" y="32969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31" name="Google Shape;231;p24"/>
          <p:cNvSpPr txBox="1">
            <a:spLocks noGrp="1"/>
          </p:cNvSpPr>
          <p:nvPr>
            <p:ph type="subTitle" idx="13"/>
          </p:nvPr>
        </p:nvSpPr>
        <p:spPr>
          <a:xfrm>
            <a:off x="6135907" y="3296925"/>
            <a:ext cx="2089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32" name="Google Shape;232;p24"/>
          <p:cNvGrpSpPr/>
          <p:nvPr/>
        </p:nvGrpSpPr>
        <p:grpSpPr>
          <a:xfrm rot="5400000">
            <a:off x="-146725" y="979100"/>
            <a:ext cx="1009703" cy="130500"/>
            <a:chOff x="5461400" y="616025"/>
            <a:chExt cx="1009703" cy="130500"/>
          </a:xfrm>
        </p:grpSpPr>
        <p:sp>
          <p:nvSpPr>
            <p:cNvPr id="233" name="Google Shape;233;p24"/>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4"/>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24"/>
          <p:cNvGrpSpPr/>
          <p:nvPr/>
        </p:nvGrpSpPr>
        <p:grpSpPr>
          <a:xfrm rot="5400000">
            <a:off x="8319450" y="4033900"/>
            <a:ext cx="1009703" cy="130500"/>
            <a:chOff x="5461400" y="616025"/>
            <a:chExt cx="1009703" cy="130500"/>
          </a:xfrm>
        </p:grpSpPr>
        <p:sp>
          <p:nvSpPr>
            <p:cNvPr id="239" name="Google Shape;239;p24"/>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45"/>
        <p:cNvGrpSpPr/>
        <p:nvPr/>
      </p:nvGrpSpPr>
      <p:grpSpPr>
        <a:xfrm>
          <a:off x="0" y="0"/>
          <a:ext cx="0" cy="0"/>
          <a:chOff x="0" y="0"/>
          <a:chExt cx="0" cy="0"/>
        </a:xfrm>
      </p:grpSpPr>
      <p:sp>
        <p:nvSpPr>
          <p:cNvPr id="246" name="Google Shape;246;p25"/>
          <p:cNvSpPr txBox="1">
            <a:spLocks noGrp="1"/>
          </p:cNvSpPr>
          <p:nvPr>
            <p:ph type="title" hasCustomPrompt="1"/>
          </p:nvPr>
        </p:nvSpPr>
        <p:spPr>
          <a:xfrm>
            <a:off x="713225" y="539500"/>
            <a:ext cx="382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7" name="Google Shape;247;p25"/>
          <p:cNvSpPr txBox="1">
            <a:spLocks noGrp="1"/>
          </p:cNvSpPr>
          <p:nvPr>
            <p:ph type="subTitle" idx="1"/>
          </p:nvPr>
        </p:nvSpPr>
        <p:spPr>
          <a:xfrm>
            <a:off x="713225" y="1308396"/>
            <a:ext cx="38226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48" name="Google Shape;248;p25"/>
          <p:cNvSpPr txBox="1">
            <a:spLocks noGrp="1"/>
          </p:cNvSpPr>
          <p:nvPr>
            <p:ph type="title" idx="2" hasCustomPrompt="1"/>
          </p:nvPr>
        </p:nvSpPr>
        <p:spPr>
          <a:xfrm>
            <a:off x="713225" y="1984059"/>
            <a:ext cx="382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9" name="Google Shape;249;p25"/>
          <p:cNvSpPr txBox="1">
            <a:spLocks noGrp="1"/>
          </p:cNvSpPr>
          <p:nvPr>
            <p:ph type="subTitle" idx="3"/>
          </p:nvPr>
        </p:nvSpPr>
        <p:spPr>
          <a:xfrm>
            <a:off x="713225" y="2752951"/>
            <a:ext cx="38226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50" name="Google Shape;250;p25"/>
          <p:cNvSpPr txBox="1">
            <a:spLocks noGrp="1"/>
          </p:cNvSpPr>
          <p:nvPr>
            <p:ph type="title" idx="4" hasCustomPrompt="1"/>
          </p:nvPr>
        </p:nvSpPr>
        <p:spPr>
          <a:xfrm>
            <a:off x="713225" y="3428594"/>
            <a:ext cx="3822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1" name="Google Shape;251;p25"/>
          <p:cNvSpPr txBox="1">
            <a:spLocks noGrp="1"/>
          </p:cNvSpPr>
          <p:nvPr>
            <p:ph type="subTitle" idx="5"/>
          </p:nvPr>
        </p:nvSpPr>
        <p:spPr>
          <a:xfrm>
            <a:off x="713225" y="4197499"/>
            <a:ext cx="3822600" cy="40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52" name="Google Shape;252;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53"/>
        <p:cNvGrpSpPr/>
        <p:nvPr/>
      </p:nvGrpSpPr>
      <p:grpSpPr>
        <a:xfrm>
          <a:off x="0" y="0"/>
          <a:ext cx="0" cy="0"/>
          <a:chOff x="0" y="0"/>
          <a:chExt cx="0" cy="0"/>
        </a:xfrm>
      </p:grpSpPr>
      <p:sp>
        <p:nvSpPr>
          <p:cNvPr id="254" name="Google Shape;254;p26"/>
          <p:cNvSpPr txBox="1">
            <a:spLocks noGrp="1"/>
          </p:cNvSpPr>
          <p:nvPr>
            <p:ph type="title" hasCustomPrompt="1"/>
          </p:nvPr>
        </p:nvSpPr>
        <p:spPr>
          <a:xfrm>
            <a:off x="1249075" y="130172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5" name="Google Shape;255;p26"/>
          <p:cNvSpPr txBox="1">
            <a:spLocks noGrp="1"/>
          </p:cNvSpPr>
          <p:nvPr>
            <p:ph type="subTitle" idx="1"/>
          </p:nvPr>
        </p:nvSpPr>
        <p:spPr>
          <a:xfrm>
            <a:off x="829225" y="3789200"/>
            <a:ext cx="2238600" cy="81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6" name="Google Shape;256;p26"/>
          <p:cNvSpPr txBox="1">
            <a:spLocks noGrp="1"/>
          </p:cNvSpPr>
          <p:nvPr>
            <p:ph type="subTitle" idx="2"/>
          </p:nvPr>
        </p:nvSpPr>
        <p:spPr>
          <a:xfrm>
            <a:off x="829225" y="3292175"/>
            <a:ext cx="223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257" name="Google Shape;257;p26"/>
          <p:cNvSpPr txBox="1">
            <a:spLocks noGrp="1"/>
          </p:cNvSpPr>
          <p:nvPr>
            <p:ph type="title" idx="3" hasCustomPrompt="1"/>
          </p:nvPr>
        </p:nvSpPr>
        <p:spPr>
          <a:xfrm>
            <a:off x="3873438" y="13017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8" name="Google Shape;258;p26"/>
          <p:cNvSpPr txBox="1">
            <a:spLocks noGrp="1"/>
          </p:cNvSpPr>
          <p:nvPr>
            <p:ph type="subTitle" idx="4"/>
          </p:nvPr>
        </p:nvSpPr>
        <p:spPr>
          <a:xfrm>
            <a:off x="3452701" y="3789200"/>
            <a:ext cx="2238600" cy="81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9" name="Google Shape;259;p26"/>
          <p:cNvSpPr txBox="1">
            <a:spLocks noGrp="1"/>
          </p:cNvSpPr>
          <p:nvPr>
            <p:ph type="subTitle" idx="5"/>
          </p:nvPr>
        </p:nvSpPr>
        <p:spPr>
          <a:xfrm>
            <a:off x="3452704" y="3292175"/>
            <a:ext cx="223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260" name="Google Shape;260;p26"/>
          <p:cNvSpPr txBox="1">
            <a:spLocks noGrp="1"/>
          </p:cNvSpPr>
          <p:nvPr>
            <p:ph type="title" idx="6" hasCustomPrompt="1"/>
          </p:nvPr>
        </p:nvSpPr>
        <p:spPr>
          <a:xfrm>
            <a:off x="6496625" y="13017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1" name="Google Shape;261;p26"/>
          <p:cNvSpPr txBox="1">
            <a:spLocks noGrp="1"/>
          </p:cNvSpPr>
          <p:nvPr>
            <p:ph type="subTitle" idx="7"/>
          </p:nvPr>
        </p:nvSpPr>
        <p:spPr>
          <a:xfrm>
            <a:off x="6076177" y="3789200"/>
            <a:ext cx="2238600" cy="81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2" name="Google Shape;262;p26"/>
          <p:cNvSpPr txBox="1">
            <a:spLocks noGrp="1"/>
          </p:cNvSpPr>
          <p:nvPr>
            <p:ph type="subTitle" idx="8"/>
          </p:nvPr>
        </p:nvSpPr>
        <p:spPr>
          <a:xfrm>
            <a:off x="6076182" y="3292175"/>
            <a:ext cx="223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263" name="Google Shape;263;p26"/>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4" name="Google Shape;264;p26"/>
          <p:cNvGrpSpPr/>
          <p:nvPr/>
        </p:nvGrpSpPr>
        <p:grpSpPr>
          <a:xfrm rot="-5400000" flipH="1">
            <a:off x="-146725" y="4033900"/>
            <a:ext cx="1009703" cy="130500"/>
            <a:chOff x="5461400" y="616025"/>
            <a:chExt cx="1009703" cy="130500"/>
          </a:xfrm>
        </p:grpSpPr>
        <p:sp>
          <p:nvSpPr>
            <p:cNvPr id="265" name="Google Shape;265;p26"/>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26"/>
          <p:cNvGrpSpPr/>
          <p:nvPr/>
        </p:nvGrpSpPr>
        <p:grpSpPr>
          <a:xfrm rot="-5400000" flipH="1">
            <a:off x="8319450" y="979100"/>
            <a:ext cx="1009703" cy="130500"/>
            <a:chOff x="5461400" y="616025"/>
            <a:chExt cx="1009703" cy="130500"/>
          </a:xfrm>
        </p:grpSpPr>
        <p:sp>
          <p:nvSpPr>
            <p:cNvPr id="271" name="Google Shape;271;p26"/>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77"/>
        <p:cNvGrpSpPr/>
        <p:nvPr/>
      </p:nvGrpSpPr>
      <p:grpSpPr>
        <a:xfrm>
          <a:off x="0" y="0"/>
          <a:ext cx="0" cy="0"/>
          <a:chOff x="0" y="0"/>
          <a:chExt cx="0" cy="0"/>
        </a:xfrm>
      </p:grpSpPr>
      <p:grpSp>
        <p:nvGrpSpPr>
          <p:cNvPr id="278" name="Google Shape;278;p27"/>
          <p:cNvGrpSpPr/>
          <p:nvPr/>
        </p:nvGrpSpPr>
        <p:grpSpPr>
          <a:xfrm rot="-5400000">
            <a:off x="8319450" y="4033900"/>
            <a:ext cx="1009703" cy="130500"/>
            <a:chOff x="5461400" y="616025"/>
            <a:chExt cx="1009703" cy="130500"/>
          </a:xfrm>
        </p:grpSpPr>
        <p:sp>
          <p:nvSpPr>
            <p:cNvPr id="279" name="Google Shape;279;p27"/>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27"/>
          <p:cNvGrpSpPr/>
          <p:nvPr/>
        </p:nvGrpSpPr>
        <p:grpSpPr>
          <a:xfrm rot="-5400000">
            <a:off x="-146725" y="979100"/>
            <a:ext cx="1009703" cy="130500"/>
            <a:chOff x="5461400" y="616025"/>
            <a:chExt cx="1009703" cy="130500"/>
          </a:xfrm>
        </p:grpSpPr>
        <p:sp>
          <p:nvSpPr>
            <p:cNvPr id="285" name="Google Shape;285;p27"/>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1" name="Google Shape;291;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292"/>
        <p:cNvGrpSpPr/>
        <p:nvPr/>
      </p:nvGrpSpPr>
      <p:grpSpPr>
        <a:xfrm>
          <a:off x="0" y="0"/>
          <a:ext cx="0" cy="0"/>
          <a:chOff x="0" y="0"/>
          <a:chExt cx="0" cy="0"/>
        </a:xfrm>
      </p:grpSpPr>
      <p:grpSp>
        <p:nvGrpSpPr>
          <p:cNvPr id="293" name="Google Shape;293;p28"/>
          <p:cNvGrpSpPr/>
          <p:nvPr/>
        </p:nvGrpSpPr>
        <p:grpSpPr>
          <a:xfrm rot="5400000" flipH="1">
            <a:off x="-146725" y="4033900"/>
            <a:ext cx="1009703" cy="130500"/>
            <a:chOff x="5461400" y="616025"/>
            <a:chExt cx="1009703" cy="130500"/>
          </a:xfrm>
        </p:grpSpPr>
        <p:sp>
          <p:nvSpPr>
            <p:cNvPr id="294" name="Google Shape;294;p28"/>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8"/>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28"/>
          <p:cNvGrpSpPr/>
          <p:nvPr/>
        </p:nvGrpSpPr>
        <p:grpSpPr>
          <a:xfrm rot="5400000" flipH="1">
            <a:off x="8319450" y="979100"/>
            <a:ext cx="1009703" cy="130500"/>
            <a:chOff x="5461400" y="616025"/>
            <a:chExt cx="1009703" cy="130500"/>
          </a:xfrm>
        </p:grpSpPr>
        <p:sp>
          <p:nvSpPr>
            <p:cNvPr id="300" name="Google Shape;300;p28"/>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8"/>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8"/>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6" name="Google Shape;306;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307"/>
        <p:cNvGrpSpPr/>
        <p:nvPr/>
      </p:nvGrpSpPr>
      <p:grpSpPr>
        <a:xfrm>
          <a:off x="0" y="0"/>
          <a:ext cx="0" cy="0"/>
          <a:chOff x="0" y="0"/>
          <a:chExt cx="0" cy="0"/>
        </a:xfrm>
      </p:grpSpPr>
      <p:grpSp>
        <p:nvGrpSpPr>
          <p:cNvPr id="308" name="Google Shape;308;p29"/>
          <p:cNvGrpSpPr/>
          <p:nvPr/>
        </p:nvGrpSpPr>
        <p:grpSpPr>
          <a:xfrm rot="-5400000">
            <a:off x="8319450" y="4033900"/>
            <a:ext cx="1009703" cy="130500"/>
            <a:chOff x="5461400" y="616025"/>
            <a:chExt cx="1009703" cy="130500"/>
          </a:xfrm>
        </p:grpSpPr>
        <p:sp>
          <p:nvSpPr>
            <p:cNvPr id="309" name="Google Shape;309;p29"/>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29"/>
          <p:cNvGrpSpPr/>
          <p:nvPr/>
        </p:nvGrpSpPr>
        <p:grpSpPr>
          <a:xfrm rot="-5400000">
            <a:off x="-146725" y="979100"/>
            <a:ext cx="1009703" cy="130500"/>
            <a:chOff x="5461400" y="616025"/>
            <a:chExt cx="1009703" cy="130500"/>
          </a:xfrm>
        </p:grpSpPr>
        <p:sp>
          <p:nvSpPr>
            <p:cNvPr id="315" name="Google Shape;315;p29"/>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322"/>
        <p:cNvGrpSpPr/>
        <p:nvPr/>
      </p:nvGrpSpPr>
      <p:grpSpPr>
        <a:xfrm>
          <a:off x="0" y="0"/>
          <a:ext cx="0" cy="0"/>
          <a:chOff x="0" y="0"/>
          <a:chExt cx="0" cy="0"/>
        </a:xfrm>
      </p:grpSpPr>
      <p:grpSp>
        <p:nvGrpSpPr>
          <p:cNvPr id="323" name="Google Shape;323;p30"/>
          <p:cNvGrpSpPr/>
          <p:nvPr/>
        </p:nvGrpSpPr>
        <p:grpSpPr>
          <a:xfrm rot="5400000" flipH="1">
            <a:off x="-146725" y="4033900"/>
            <a:ext cx="1009703" cy="130500"/>
            <a:chOff x="5461400" y="616025"/>
            <a:chExt cx="1009703" cy="130500"/>
          </a:xfrm>
        </p:grpSpPr>
        <p:sp>
          <p:nvSpPr>
            <p:cNvPr id="324" name="Google Shape;324;p30"/>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0"/>
          <p:cNvGrpSpPr/>
          <p:nvPr/>
        </p:nvGrpSpPr>
        <p:grpSpPr>
          <a:xfrm rot="5400000" flipH="1">
            <a:off x="8319450" y="979100"/>
            <a:ext cx="1009703" cy="130500"/>
            <a:chOff x="5461400" y="616025"/>
            <a:chExt cx="1009703" cy="130500"/>
          </a:xfrm>
        </p:grpSpPr>
        <p:sp>
          <p:nvSpPr>
            <p:cNvPr id="330" name="Google Shape;330;p30"/>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 name="Google Shape;335;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6" name="Google Shape;336;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1" name="Google Shape;21;p4"/>
          <p:cNvGrpSpPr/>
          <p:nvPr/>
        </p:nvGrpSpPr>
        <p:grpSpPr>
          <a:xfrm rot="5400000">
            <a:off x="8320800" y="4025275"/>
            <a:ext cx="1009703" cy="130500"/>
            <a:chOff x="5461400" y="616025"/>
            <a:chExt cx="1009703" cy="130500"/>
          </a:xfrm>
        </p:grpSpPr>
        <p:sp>
          <p:nvSpPr>
            <p:cNvPr id="22" name="Google Shape;22;p4"/>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37"/>
        <p:cNvGrpSpPr/>
        <p:nvPr/>
      </p:nvGrpSpPr>
      <p:grpSpPr>
        <a:xfrm>
          <a:off x="0" y="0"/>
          <a:ext cx="0" cy="0"/>
          <a:chOff x="0" y="0"/>
          <a:chExt cx="0" cy="0"/>
        </a:xfrm>
      </p:grpSpPr>
      <p:sp>
        <p:nvSpPr>
          <p:cNvPr id="338" name="Google Shape;338;p31"/>
          <p:cNvSpPr txBox="1">
            <a:spLocks noGrp="1"/>
          </p:cNvSpPr>
          <p:nvPr>
            <p:ph type="title"/>
          </p:nvPr>
        </p:nvSpPr>
        <p:spPr>
          <a:xfrm>
            <a:off x="713225" y="539500"/>
            <a:ext cx="4151700" cy="1114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31"/>
          <p:cNvSpPr txBox="1">
            <a:spLocks noGrp="1"/>
          </p:cNvSpPr>
          <p:nvPr>
            <p:ph type="subTitle" idx="1"/>
          </p:nvPr>
        </p:nvSpPr>
        <p:spPr>
          <a:xfrm>
            <a:off x="713225" y="1653700"/>
            <a:ext cx="4151700" cy="1246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31"/>
          <p:cNvSpPr txBox="1"/>
          <p:nvPr/>
        </p:nvSpPr>
        <p:spPr>
          <a:xfrm>
            <a:off x="713225" y="3894375"/>
            <a:ext cx="4151700" cy="7098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Maven Pro"/>
                <a:ea typeface="Maven Pro"/>
                <a:cs typeface="Maven Pro"/>
                <a:sym typeface="Maven Pro"/>
              </a:rPr>
              <a:t>CREDITS:</a:t>
            </a:r>
            <a:r>
              <a:rPr lang="en" sz="1200">
                <a:solidFill>
                  <a:schemeClr val="dk1"/>
                </a:solidFill>
                <a:latin typeface="Maven Pro"/>
                <a:ea typeface="Maven Pro"/>
                <a:cs typeface="Maven Pro"/>
                <a:sym typeface="Maven Pro"/>
              </a:rPr>
              <a:t> This presentation template was created by </a:t>
            </a:r>
            <a:r>
              <a:rPr lang="en" sz="1200" b="1" u="sng">
                <a:solidFill>
                  <a:schemeClr val="dk1"/>
                </a:solidFill>
                <a:latin typeface="Maven Pro"/>
                <a:ea typeface="Maven Pro"/>
                <a:cs typeface="Maven Pro"/>
                <a:sym typeface="Maven Pro"/>
                <a:hlinkClick r:id="rId2">
                  <a:extLst>
                    <a:ext uri="{A12FA001-AC4F-418D-AE19-62706E023703}">
                      <ahyp:hlinkClr xmlns:ahyp="http://schemas.microsoft.com/office/drawing/2018/hyperlinkcolor" val="tx"/>
                    </a:ext>
                  </a:extLst>
                </a:hlinkClick>
              </a:rPr>
              <a:t>Slidesgo</a:t>
            </a:r>
            <a:r>
              <a:rPr lang="en" sz="1200">
                <a:solidFill>
                  <a:schemeClr val="dk1"/>
                </a:solidFill>
                <a:latin typeface="Maven Pro"/>
                <a:ea typeface="Maven Pro"/>
                <a:cs typeface="Maven Pro"/>
                <a:sym typeface="Maven Pro"/>
              </a:rPr>
              <a:t>, and includes icons by </a:t>
            </a:r>
            <a:r>
              <a:rPr lang="en" sz="1200" b="1" u="sng">
                <a:solidFill>
                  <a:schemeClr val="dk1"/>
                </a:solidFill>
                <a:latin typeface="Maven Pro"/>
                <a:ea typeface="Maven Pro"/>
                <a:cs typeface="Maven Pro"/>
                <a:sym typeface="Maven Pro"/>
                <a:hlinkClick r:id="rId3">
                  <a:extLst>
                    <a:ext uri="{A12FA001-AC4F-418D-AE19-62706E023703}">
                      <ahyp:hlinkClr xmlns:ahyp="http://schemas.microsoft.com/office/drawing/2018/hyperlinkcolor" val="tx"/>
                    </a:ext>
                  </a:extLst>
                </a:hlinkClick>
              </a:rPr>
              <a:t>Flaticon</a:t>
            </a:r>
            <a:r>
              <a:rPr lang="en" sz="1200">
                <a:solidFill>
                  <a:schemeClr val="dk1"/>
                </a:solidFill>
                <a:latin typeface="Maven Pro"/>
                <a:ea typeface="Maven Pro"/>
                <a:cs typeface="Maven Pro"/>
                <a:sym typeface="Maven Pro"/>
              </a:rPr>
              <a:t>, and infographics &amp; images by </a:t>
            </a:r>
            <a:r>
              <a:rPr lang="en" sz="1200" b="1" u="sng">
                <a:solidFill>
                  <a:schemeClr val="dk1"/>
                </a:solidFill>
                <a:latin typeface="Maven Pro"/>
                <a:ea typeface="Maven Pro"/>
                <a:cs typeface="Maven Pro"/>
                <a:sym typeface="Maven Pr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Maven Pro"/>
                <a:ea typeface="Maven Pro"/>
                <a:cs typeface="Maven Pro"/>
                <a:sym typeface="Maven Pro"/>
              </a:rPr>
              <a:t> </a:t>
            </a:r>
            <a:endParaRPr sz="1200" b="1" u="sng">
              <a:solidFill>
                <a:schemeClr val="dk1"/>
              </a:solidFill>
              <a:latin typeface="Maven Pro"/>
              <a:ea typeface="Maven Pro"/>
              <a:cs typeface="Maven Pro"/>
              <a:sym typeface="Maven Pro"/>
            </a:endParaRPr>
          </a:p>
        </p:txBody>
      </p:sp>
      <p:sp>
        <p:nvSpPr>
          <p:cNvPr id="341" name="Google Shape;341;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42"/>
        <p:cNvGrpSpPr/>
        <p:nvPr/>
      </p:nvGrpSpPr>
      <p:grpSpPr>
        <a:xfrm>
          <a:off x="0" y="0"/>
          <a:ext cx="0" cy="0"/>
          <a:chOff x="0" y="0"/>
          <a:chExt cx="0" cy="0"/>
        </a:xfrm>
      </p:grpSpPr>
      <p:grpSp>
        <p:nvGrpSpPr>
          <p:cNvPr id="343" name="Google Shape;343;p32"/>
          <p:cNvGrpSpPr/>
          <p:nvPr/>
        </p:nvGrpSpPr>
        <p:grpSpPr>
          <a:xfrm>
            <a:off x="4067150" y="539500"/>
            <a:ext cx="1009703" cy="130500"/>
            <a:chOff x="5461400" y="616025"/>
            <a:chExt cx="1009703" cy="130500"/>
          </a:xfrm>
        </p:grpSpPr>
        <p:sp>
          <p:nvSpPr>
            <p:cNvPr id="344" name="Google Shape;344;p32"/>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2"/>
          <p:cNvGrpSpPr/>
          <p:nvPr/>
        </p:nvGrpSpPr>
        <p:grpSpPr>
          <a:xfrm>
            <a:off x="4067150" y="4473500"/>
            <a:ext cx="1009703" cy="130500"/>
            <a:chOff x="5461400" y="616025"/>
            <a:chExt cx="1009703" cy="130500"/>
          </a:xfrm>
        </p:grpSpPr>
        <p:sp>
          <p:nvSpPr>
            <p:cNvPr id="350" name="Google Shape;350;p32"/>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56"/>
        <p:cNvGrpSpPr/>
        <p:nvPr/>
      </p:nvGrpSpPr>
      <p:grpSpPr>
        <a:xfrm>
          <a:off x="0" y="0"/>
          <a:ext cx="0" cy="0"/>
          <a:chOff x="0" y="0"/>
          <a:chExt cx="0" cy="0"/>
        </a:xfrm>
      </p:grpSpPr>
      <p:grpSp>
        <p:nvGrpSpPr>
          <p:cNvPr id="357" name="Google Shape;357;p33"/>
          <p:cNvGrpSpPr/>
          <p:nvPr/>
        </p:nvGrpSpPr>
        <p:grpSpPr>
          <a:xfrm rot="-5400000">
            <a:off x="273625" y="2506500"/>
            <a:ext cx="1009703" cy="130500"/>
            <a:chOff x="5461400" y="616025"/>
            <a:chExt cx="1009703" cy="130500"/>
          </a:xfrm>
        </p:grpSpPr>
        <p:sp>
          <p:nvSpPr>
            <p:cNvPr id="358" name="Google Shape;358;p33"/>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3"/>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3"/>
          <p:cNvGrpSpPr/>
          <p:nvPr/>
        </p:nvGrpSpPr>
        <p:grpSpPr>
          <a:xfrm rot="-5400000">
            <a:off x="7860675" y="2506500"/>
            <a:ext cx="1009703" cy="130500"/>
            <a:chOff x="5461400" y="616025"/>
            <a:chExt cx="1009703" cy="130500"/>
          </a:xfrm>
        </p:grpSpPr>
        <p:sp>
          <p:nvSpPr>
            <p:cNvPr id="364" name="Google Shape;364;p33"/>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3"/>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3"/>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3"/>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5055284" y="403129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 name="Google Shape;31;p5"/>
          <p:cNvSpPr txBox="1">
            <a:spLocks noGrp="1"/>
          </p:cNvSpPr>
          <p:nvPr>
            <p:ph type="subTitle" idx="2"/>
          </p:nvPr>
        </p:nvSpPr>
        <p:spPr>
          <a:xfrm>
            <a:off x="1583300" y="403129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3"/>
          </p:nvPr>
        </p:nvSpPr>
        <p:spPr>
          <a:xfrm>
            <a:off x="5055275" y="34586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3" name="Google Shape;33;p5"/>
          <p:cNvSpPr txBox="1">
            <a:spLocks noGrp="1"/>
          </p:cNvSpPr>
          <p:nvPr>
            <p:ph type="subTitle" idx="4"/>
          </p:nvPr>
        </p:nvSpPr>
        <p:spPr>
          <a:xfrm>
            <a:off x="1583075" y="34586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MuseoModerno Medium"/>
                <a:ea typeface="MuseoModerno Medium"/>
                <a:cs typeface="MuseoModerno Medium"/>
                <a:sym typeface="MuseoModerno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4" name="Google Shape;34;p5"/>
          <p:cNvGrpSpPr/>
          <p:nvPr/>
        </p:nvGrpSpPr>
        <p:grpSpPr>
          <a:xfrm rot="-5400000">
            <a:off x="-146725" y="979100"/>
            <a:ext cx="1009703" cy="130500"/>
            <a:chOff x="5461400" y="616025"/>
            <a:chExt cx="1009703" cy="130500"/>
          </a:xfrm>
        </p:grpSpPr>
        <p:sp>
          <p:nvSpPr>
            <p:cNvPr id="35" name="Google Shape;35;p5"/>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5"/>
          <p:cNvGrpSpPr/>
          <p:nvPr/>
        </p:nvGrpSpPr>
        <p:grpSpPr>
          <a:xfrm rot="-5400000">
            <a:off x="8319450" y="4033900"/>
            <a:ext cx="1009703" cy="130500"/>
            <a:chOff x="5461400" y="616025"/>
            <a:chExt cx="1009703" cy="130500"/>
          </a:xfrm>
        </p:grpSpPr>
        <p:sp>
          <p:nvSpPr>
            <p:cNvPr id="41" name="Google Shape;41;p5"/>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9" name="Google Shape;49;p6"/>
          <p:cNvGrpSpPr/>
          <p:nvPr/>
        </p:nvGrpSpPr>
        <p:grpSpPr>
          <a:xfrm rot="5400000">
            <a:off x="8320800" y="4025275"/>
            <a:ext cx="1009703" cy="130500"/>
            <a:chOff x="5461400" y="616025"/>
            <a:chExt cx="1009703" cy="130500"/>
          </a:xfrm>
        </p:grpSpPr>
        <p:sp>
          <p:nvSpPr>
            <p:cNvPr id="50" name="Google Shape;50;p6"/>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4385575" y="1177400"/>
            <a:ext cx="40452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7"/>
          <p:cNvSpPr txBox="1">
            <a:spLocks noGrp="1"/>
          </p:cNvSpPr>
          <p:nvPr>
            <p:ph type="subTitle" idx="1"/>
          </p:nvPr>
        </p:nvSpPr>
        <p:spPr>
          <a:xfrm>
            <a:off x="4385575" y="2432600"/>
            <a:ext cx="4045200" cy="2171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9" name="Google Shape;59;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4348675" y="539500"/>
            <a:ext cx="4082100" cy="19962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2" name="Google Shape;62;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713225" y="2414775"/>
            <a:ext cx="33267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5" name="Google Shape;65;p9"/>
          <p:cNvSpPr txBox="1">
            <a:spLocks noGrp="1"/>
          </p:cNvSpPr>
          <p:nvPr>
            <p:ph type="subTitle" idx="1"/>
          </p:nvPr>
        </p:nvSpPr>
        <p:spPr>
          <a:xfrm>
            <a:off x="713225" y="3576200"/>
            <a:ext cx="3326700" cy="102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a:spLocks noGrp="1"/>
          </p:cNvSpPr>
          <p:nvPr>
            <p:ph type="pic" idx="2"/>
          </p:nvPr>
        </p:nvSpPr>
        <p:spPr>
          <a:xfrm>
            <a:off x="-25" y="-13725"/>
            <a:ext cx="9144000" cy="5157300"/>
          </a:xfrm>
          <a:prstGeom prst="rect">
            <a:avLst/>
          </a:prstGeom>
          <a:noFill/>
          <a:ln>
            <a:noFill/>
          </a:ln>
        </p:spPr>
      </p:sp>
      <p:sp>
        <p:nvSpPr>
          <p:cNvPr id="69" name="Google Shape;69;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0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0" name="Google Shape;70;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useoModerno Medium"/>
              <a:buNone/>
              <a:defRPr sz="3500">
                <a:solidFill>
                  <a:schemeClr val="dk1"/>
                </a:solidFill>
                <a:latin typeface="MuseoModerno Medium"/>
                <a:ea typeface="MuseoModerno Medium"/>
                <a:cs typeface="MuseoModerno Medium"/>
                <a:sym typeface="MuseoModerno Medium"/>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1pPr>
            <a:lvl2pPr marL="914400" lvl="1"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15000"/>
              </a:lnSpc>
              <a:spcBef>
                <a:spcPts val="0"/>
              </a:spcBef>
              <a:spcAft>
                <a:spcPts val="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Maven Pro"/>
                <a:ea typeface="Maven Pro"/>
                <a:cs typeface="Maven Pro"/>
                <a:sym typeface="Maven Pro"/>
              </a:defRPr>
            </a:lvl1pPr>
            <a:lvl2pPr lvl="1" algn="r">
              <a:buNone/>
              <a:defRPr sz="1300">
                <a:solidFill>
                  <a:schemeClr val="dk1"/>
                </a:solidFill>
                <a:latin typeface="Maven Pro"/>
                <a:ea typeface="Maven Pro"/>
                <a:cs typeface="Maven Pro"/>
                <a:sym typeface="Maven Pro"/>
              </a:defRPr>
            </a:lvl2pPr>
            <a:lvl3pPr lvl="2" algn="r">
              <a:buNone/>
              <a:defRPr sz="1300">
                <a:solidFill>
                  <a:schemeClr val="dk1"/>
                </a:solidFill>
                <a:latin typeface="Maven Pro"/>
                <a:ea typeface="Maven Pro"/>
                <a:cs typeface="Maven Pro"/>
                <a:sym typeface="Maven Pro"/>
              </a:defRPr>
            </a:lvl3pPr>
            <a:lvl4pPr lvl="3" algn="r">
              <a:buNone/>
              <a:defRPr sz="1300">
                <a:solidFill>
                  <a:schemeClr val="dk1"/>
                </a:solidFill>
                <a:latin typeface="Maven Pro"/>
                <a:ea typeface="Maven Pro"/>
                <a:cs typeface="Maven Pro"/>
                <a:sym typeface="Maven Pro"/>
              </a:defRPr>
            </a:lvl4pPr>
            <a:lvl5pPr lvl="4" algn="r">
              <a:buNone/>
              <a:defRPr sz="1300">
                <a:solidFill>
                  <a:schemeClr val="dk1"/>
                </a:solidFill>
                <a:latin typeface="Maven Pro"/>
                <a:ea typeface="Maven Pro"/>
                <a:cs typeface="Maven Pro"/>
                <a:sym typeface="Maven Pro"/>
              </a:defRPr>
            </a:lvl5pPr>
            <a:lvl6pPr lvl="5" algn="r">
              <a:buNone/>
              <a:defRPr sz="1300">
                <a:solidFill>
                  <a:schemeClr val="dk1"/>
                </a:solidFill>
                <a:latin typeface="Maven Pro"/>
                <a:ea typeface="Maven Pro"/>
                <a:cs typeface="Maven Pro"/>
                <a:sym typeface="Maven Pro"/>
              </a:defRPr>
            </a:lvl6pPr>
            <a:lvl7pPr lvl="6" algn="r">
              <a:buNone/>
              <a:defRPr sz="1300">
                <a:solidFill>
                  <a:schemeClr val="dk1"/>
                </a:solidFill>
                <a:latin typeface="Maven Pro"/>
                <a:ea typeface="Maven Pro"/>
                <a:cs typeface="Maven Pro"/>
                <a:sym typeface="Maven Pro"/>
              </a:defRPr>
            </a:lvl7pPr>
            <a:lvl8pPr lvl="7" algn="r">
              <a:buNone/>
              <a:defRPr sz="1300">
                <a:solidFill>
                  <a:schemeClr val="dk1"/>
                </a:solidFill>
                <a:latin typeface="Maven Pro"/>
                <a:ea typeface="Maven Pro"/>
                <a:cs typeface="Maven Pro"/>
                <a:sym typeface="Maven Pro"/>
              </a:defRPr>
            </a:lvl8pPr>
            <a:lvl9pPr lvl="8" algn="r">
              <a:buNone/>
              <a:defRPr sz="1300">
                <a:solidFill>
                  <a:schemeClr val="dk1"/>
                </a:solidFill>
                <a:latin typeface="Maven Pro"/>
                <a:ea typeface="Maven Pro"/>
                <a:cs typeface="Maven Pro"/>
                <a:sym typeface="Maven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gif"/><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hyperlink" Target="https://www.erikstalberg.com/Teaching/Recruitment%20of%20MU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26.jp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9.png"/><Relationship Id="rId7" Type="http://schemas.openxmlformats.org/officeDocument/2006/relationships/hyperlink" Target="http://drive.google.com/file/d/1-fpyflVur8xmlItaGiPOB4N4ec2dQR8D/view" TargetMode="External"/><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4"/>
          <p:cNvSpPr txBox="1">
            <a:spLocks noGrp="1"/>
          </p:cNvSpPr>
          <p:nvPr>
            <p:ph type="ctrTitle"/>
          </p:nvPr>
        </p:nvSpPr>
        <p:spPr>
          <a:xfrm>
            <a:off x="586875" y="670000"/>
            <a:ext cx="6884400" cy="8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latin typeface="Maven Pro ExtraBold"/>
                <a:ea typeface="Maven Pro ExtraBold"/>
                <a:cs typeface="Maven Pro ExtraBold"/>
                <a:sym typeface="Maven Pro ExtraBold"/>
              </a:rPr>
              <a:t>EMG Vocal Translations</a:t>
            </a:r>
            <a:endParaRPr sz="4400">
              <a:latin typeface="Maven Pro ExtraBold"/>
              <a:ea typeface="Maven Pro ExtraBold"/>
              <a:cs typeface="Maven Pro ExtraBold"/>
              <a:sym typeface="Maven Pro ExtraBold"/>
            </a:endParaRPr>
          </a:p>
        </p:txBody>
      </p:sp>
      <p:grpSp>
        <p:nvGrpSpPr>
          <p:cNvPr id="375" name="Google Shape;375;p34"/>
          <p:cNvGrpSpPr/>
          <p:nvPr/>
        </p:nvGrpSpPr>
        <p:grpSpPr>
          <a:xfrm>
            <a:off x="713225" y="4473700"/>
            <a:ext cx="1009703" cy="130500"/>
            <a:chOff x="5461400" y="616025"/>
            <a:chExt cx="1009703" cy="130500"/>
          </a:xfrm>
        </p:grpSpPr>
        <p:sp>
          <p:nvSpPr>
            <p:cNvPr id="376" name="Google Shape;376;p34"/>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4"/>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4"/>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34"/>
          <p:cNvGrpSpPr/>
          <p:nvPr/>
        </p:nvGrpSpPr>
        <p:grpSpPr>
          <a:xfrm>
            <a:off x="7421075" y="539500"/>
            <a:ext cx="1009703" cy="130500"/>
            <a:chOff x="5461400" y="616025"/>
            <a:chExt cx="1009703" cy="130500"/>
          </a:xfrm>
        </p:grpSpPr>
        <p:sp>
          <p:nvSpPr>
            <p:cNvPr id="382" name="Google Shape;382;p34"/>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4"/>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4"/>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7" name="Google Shape;387;p34"/>
          <p:cNvPicPr preferRelativeResize="0"/>
          <p:nvPr/>
        </p:nvPicPr>
        <p:blipFill>
          <a:blip r:embed="rId3">
            <a:alphaModFix/>
          </a:blip>
          <a:stretch>
            <a:fillRect/>
          </a:stretch>
        </p:blipFill>
        <p:spPr>
          <a:xfrm>
            <a:off x="7348425" y="4231075"/>
            <a:ext cx="1668600" cy="715100"/>
          </a:xfrm>
          <a:prstGeom prst="rect">
            <a:avLst/>
          </a:prstGeom>
          <a:noFill/>
          <a:ln>
            <a:noFill/>
          </a:ln>
        </p:spPr>
      </p:pic>
      <p:sp>
        <p:nvSpPr>
          <p:cNvPr id="388" name="Google Shape;388;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pic>
        <p:nvPicPr>
          <p:cNvPr id="389" name="Google Shape;389;p34"/>
          <p:cNvPicPr preferRelativeResize="0"/>
          <p:nvPr/>
        </p:nvPicPr>
        <p:blipFill>
          <a:blip r:embed="rId4">
            <a:alphaModFix/>
          </a:blip>
          <a:stretch>
            <a:fillRect/>
          </a:stretch>
        </p:blipFill>
        <p:spPr>
          <a:xfrm>
            <a:off x="2904425" y="1827438"/>
            <a:ext cx="1188600" cy="1188600"/>
          </a:xfrm>
          <a:prstGeom prst="ellipse">
            <a:avLst/>
          </a:prstGeom>
          <a:noFill/>
          <a:ln>
            <a:noFill/>
          </a:ln>
        </p:spPr>
      </p:pic>
      <p:pic>
        <p:nvPicPr>
          <p:cNvPr id="390" name="Google Shape;390;p34"/>
          <p:cNvPicPr preferRelativeResize="0"/>
          <p:nvPr/>
        </p:nvPicPr>
        <p:blipFill>
          <a:blip r:embed="rId5">
            <a:alphaModFix/>
          </a:blip>
          <a:stretch>
            <a:fillRect/>
          </a:stretch>
        </p:blipFill>
        <p:spPr>
          <a:xfrm>
            <a:off x="847725" y="1827438"/>
            <a:ext cx="1188600" cy="1188600"/>
          </a:xfrm>
          <a:prstGeom prst="ellipse">
            <a:avLst/>
          </a:prstGeom>
          <a:noFill/>
          <a:ln>
            <a:noFill/>
          </a:ln>
        </p:spPr>
      </p:pic>
      <p:pic>
        <p:nvPicPr>
          <p:cNvPr id="391" name="Google Shape;391;p34"/>
          <p:cNvPicPr preferRelativeResize="0"/>
          <p:nvPr/>
        </p:nvPicPr>
        <p:blipFill rotWithShape="1">
          <a:blip r:embed="rId6">
            <a:alphaModFix/>
          </a:blip>
          <a:srcRect/>
          <a:stretch/>
        </p:blipFill>
        <p:spPr>
          <a:xfrm>
            <a:off x="4961125" y="1827438"/>
            <a:ext cx="1188600" cy="1188600"/>
          </a:xfrm>
          <a:prstGeom prst="ellipse">
            <a:avLst/>
          </a:prstGeom>
          <a:noFill/>
          <a:ln>
            <a:noFill/>
          </a:ln>
        </p:spPr>
      </p:pic>
      <p:pic>
        <p:nvPicPr>
          <p:cNvPr id="392" name="Google Shape;392;p34"/>
          <p:cNvPicPr preferRelativeResize="0"/>
          <p:nvPr/>
        </p:nvPicPr>
        <p:blipFill>
          <a:blip r:embed="rId7">
            <a:alphaModFix/>
          </a:blip>
          <a:stretch>
            <a:fillRect/>
          </a:stretch>
        </p:blipFill>
        <p:spPr>
          <a:xfrm>
            <a:off x="7041825" y="1827425"/>
            <a:ext cx="1188600" cy="1188600"/>
          </a:xfrm>
          <a:prstGeom prst="ellipse">
            <a:avLst/>
          </a:prstGeom>
          <a:noFill/>
          <a:ln>
            <a:noFill/>
          </a:ln>
        </p:spPr>
      </p:pic>
      <p:sp>
        <p:nvSpPr>
          <p:cNvPr id="393" name="Google Shape;393;p34"/>
          <p:cNvSpPr txBox="1"/>
          <p:nvPr/>
        </p:nvSpPr>
        <p:spPr>
          <a:xfrm>
            <a:off x="389025" y="3108750"/>
            <a:ext cx="21060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Lucas Amlicke</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Computer Science &amp; Engr.</a:t>
            </a:r>
            <a:endParaRPr sz="1200">
              <a:solidFill>
                <a:schemeClr val="dk1"/>
              </a:solidFill>
              <a:latin typeface="Maven Pro"/>
              <a:ea typeface="Maven Pro"/>
              <a:cs typeface="Maven Pro"/>
              <a:sym typeface="Maven Pro"/>
            </a:endParaRPr>
          </a:p>
        </p:txBody>
      </p:sp>
      <p:sp>
        <p:nvSpPr>
          <p:cNvPr id="394" name="Google Shape;394;p34"/>
          <p:cNvSpPr txBox="1"/>
          <p:nvPr/>
        </p:nvSpPr>
        <p:spPr>
          <a:xfrm>
            <a:off x="654200" y="3921413"/>
            <a:ext cx="4771500" cy="44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dk1"/>
                </a:solidFill>
                <a:latin typeface="Maven Pro"/>
                <a:ea typeface="Maven Pro"/>
                <a:cs typeface="Maven Pro"/>
                <a:sym typeface="Maven Pro"/>
              </a:rPr>
              <a:t>Advisors: </a:t>
            </a:r>
            <a:r>
              <a:rPr lang="en" sz="1600">
                <a:solidFill>
                  <a:schemeClr val="dk1"/>
                </a:solidFill>
                <a:latin typeface="Maven Pro"/>
                <a:ea typeface="Maven Pro"/>
                <a:cs typeface="Maven Pro"/>
                <a:sym typeface="Maven Pro"/>
              </a:rPr>
              <a:t>Dr. Ahmed Amer, Dr. Maria Kyrarini</a:t>
            </a:r>
            <a:endParaRPr>
              <a:solidFill>
                <a:schemeClr val="dk1"/>
              </a:solidFill>
              <a:latin typeface="Maven Pro"/>
              <a:ea typeface="Maven Pro"/>
              <a:cs typeface="Maven Pro"/>
              <a:sym typeface="Maven Pro"/>
            </a:endParaRPr>
          </a:p>
        </p:txBody>
      </p:sp>
      <p:sp>
        <p:nvSpPr>
          <p:cNvPr id="395" name="Google Shape;395;p34"/>
          <p:cNvSpPr txBox="1"/>
          <p:nvPr/>
        </p:nvSpPr>
        <p:spPr>
          <a:xfrm>
            <a:off x="2445725" y="3108750"/>
            <a:ext cx="21060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Raphael Kusuma</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Computer Science &amp; Engr.</a:t>
            </a:r>
            <a:endParaRPr sz="1200">
              <a:solidFill>
                <a:schemeClr val="dk1"/>
              </a:solidFill>
              <a:latin typeface="Maven Pro"/>
              <a:ea typeface="Maven Pro"/>
              <a:cs typeface="Maven Pro"/>
              <a:sym typeface="Maven Pro"/>
            </a:endParaRPr>
          </a:p>
        </p:txBody>
      </p:sp>
      <p:sp>
        <p:nvSpPr>
          <p:cNvPr id="396" name="Google Shape;396;p34"/>
          <p:cNvSpPr txBox="1"/>
          <p:nvPr/>
        </p:nvSpPr>
        <p:spPr>
          <a:xfrm>
            <a:off x="4502425" y="3016050"/>
            <a:ext cx="2106000" cy="802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Cole Heider</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Electrical &amp; Computer Science Engr.</a:t>
            </a:r>
            <a:endParaRPr sz="1200">
              <a:solidFill>
                <a:schemeClr val="dk1"/>
              </a:solidFill>
              <a:latin typeface="Maven Pro"/>
              <a:ea typeface="Maven Pro"/>
              <a:cs typeface="Maven Pro"/>
              <a:sym typeface="Maven Pro"/>
            </a:endParaRPr>
          </a:p>
        </p:txBody>
      </p:sp>
      <p:sp>
        <p:nvSpPr>
          <p:cNvPr id="397" name="Google Shape;397;p34"/>
          <p:cNvSpPr txBox="1"/>
          <p:nvPr/>
        </p:nvSpPr>
        <p:spPr>
          <a:xfrm>
            <a:off x="6583125" y="3108750"/>
            <a:ext cx="21060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Kayleigh Vu</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Computer Science &amp; Engr.</a:t>
            </a:r>
            <a:endParaRPr sz="1200">
              <a:solidFill>
                <a:schemeClr val="dk1"/>
              </a:solidFill>
              <a:latin typeface="Maven Pro"/>
              <a:ea typeface="Maven Pro"/>
              <a:cs typeface="Maven Pro"/>
              <a:sym typeface="Maven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Design Considerations</a:t>
            </a:r>
            <a:endParaRPr>
              <a:latin typeface="Maven Pro Medium"/>
              <a:ea typeface="Maven Pro Medium"/>
              <a:cs typeface="Maven Pro Medium"/>
              <a:sym typeface="Maven Pro Medium"/>
            </a:endParaRPr>
          </a:p>
        </p:txBody>
      </p:sp>
      <p:sp>
        <p:nvSpPr>
          <p:cNvPr id="531" name="Google Shape;531;p43"/>
          <p:cNvSpPr txBox="1">
            <a:spLocks noGrp="1"/>
          </p:cNvSpPr>
          <p:nvPr>
            <p:ph type="subTitle" idx="1"/>
          </p:nvPr>
        </p:nvSpPr>
        <p:spPr>
          <a:xfrm>
            <a:off x="1839861" y="2279688"/>
            <a:ext cx="1978200" cy="6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Small, wireless, and comfortable to wear.</a:t>
            </a:r>
            <a:endParaRPr/>
          </a:p>
        </p:txBody>
      </p:sp>
      <p:sp>
        <p:nvSpPr>
          <p:cNvPr id="532" name="Google Shape;532;p43"/>
          <p:cNvSpPr txBox="1">
            <a:spLocks noGrp="1"/>
          </p:cNvSpPr>
          <p:nvPr>
            <p:ph type="subTitle" idx="2"/>
          </p:nvPr>
        </p:nvSpPr>
        <p:spPr>
          <a:xfrm>
            <a:off x="5149551" y="2279700"/>
            <a:ext cx="3335400" cy="6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accuracy and ease of maintenance. Affordable components.</a:t>
            </a:r>
            <a:endParaRPr/>
          </a:p>
        </p:txBody>
      </p:sp>
      <p:sp>
        <p:nvSpPr>
          <p:cNvPr id="533" name="Google Shape;533;p43"/>
          <p:cNvSpPr txBox="1">
            <a:spLocks noGrp="1"/>
          </p:cNvSpPr>
          <p:nvPr>
            <p:ph type="subTitle" idx="3"/>
          </p:nvPr>
        </p:nvSpPr>
        <p:spPr>
          <a:xfrm>
            <a:off x="1839850" y="4017150"/>
            <a:ext cx="2406900" cy="66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Quick to produce speech. </a:t>
            </a:r>
            <a:endParaRPr/>
          </a:p>
          <a:p>
            <a:pPr marL="0" lvl="0" indent="0" algn="l" rtl="0">
              <a:spcBef>
                <a:spcPts val="0"/>
              </a:spcBef>
              <a:spcAft>
                <a:spcPts val="0"/>
              </a:spcAft>
              <a:buNone/>
            </a:pPr>
            <a:r>
              <a:rPr lang="en"/>
              <a:t>Less than ~200ms for classification.</a:t>
            </a:r>
            <a:endParaRPr/>
          </a:p>
        </p:txBody>
      </p:sp>
      <p:sp>
        <p:nvSpPr>
          <p:cNvPr id="534" name="Google Shape;534;p43"/>
          <p:cNvSpPr txBox="1">
            <a:spLocks noGrp="1"/>
          </p:cNvSpPr>
          <p:nvPr>
            <p:ph type="subTitle" idx="5"/>
          </p:nvPr>
        </p:nvSpPr>
        <p:spPr>
          <a:xfrm>
            <a:off x="1839861" y="1774188"/>
            <a:ext cx="1978200" cy="50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Maven Pro Medium"/>
                <a:ea typeface="Maven Pro Medium"/>
                <a:cs typeface="Maven Pro Medium"/>
                <a:sym typeface="Maven Pro Medium"/>
              </a:rPr>
              <a:t>Portability</a:t>
            </a:r>
            <a:endParaRPr sz="2700">
              <a:latin typeface="Maven Pro Medium"/>
              <a:ea typeface="Maven Pro Medium"/>
              <a:cs typeface="Maven Pro Medium"/>
              <a:sym typeface="Maven Pro Medium"/>
            </a:endParaRPr>
          </a:p>
        </p:txBody>
      </p:sp>
      <p:sp>
        <p:nvSpPr>
          <p:cNvPr id="535" name="Google Shape;535;p43"/>
          <p:cNvSpPr txBox="1">
            <a:spLocks noGrp="1"/>
          </p:cNvSpPr>
          <p:nvPr>
            <p:ph type="subTitle" idx="6"/>
          </p:nvPr>
        </p:nvSpPr>
        <p:spPr>
          <a:xfrm>
            <a:off x="1832836" y="3363850"/>
            <a:ext cx="1978200" cy="50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Maven Pro Medium"/>
                <a:ea typeface="Maven Pro Medium"/>
                <a:cs typeface="Maven Pro Medium"/>
                <a:sym typeface="Maven Pro Medium"/>
              </a:rPr>
              <a:t>Latency</a:t>
            </a:r>
            <a:endParaRPr sz="2700">
              <a:latin typeface="Maven Pro Medium"/>
              <a:ea typeface="Maven Pro Medium"/>
              <a:cs typeface="Maven Pro Medium"/>
              <a:sym typeface="Maven Pro Medium"/>
            </a:endParaRPr>
          </a:p>
        </p:txBody>
      </p:sp>
      <p:sp>
        <p:nvSpPr>
          <p:cNvPr id="536" name="Google Shape;536;p43"/>
          <p:cNvSpPr txBox="1">
            <a:spLocks noGrp="1"/>
          </p:cNvSpPr>
          <p:nvPr>
            <p:ph type="subTitle" idx="7"/>
          </p:nvPr>
        </p:nvSpPr>
        <p:spPr>
          <a:xfrm>
            <a:off x="5149561" y="1774200"/>
            <a:ext cx="1978200" cy="50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Maven Pro Medium"/>
                <a:ea typeface="Maven Pro Medium"/>
                <a:cs typeface="Maven Pro Medium"/>
                <a:sym typeface="Maven Pro Medium"/>
              </a:rPr>
              <a:t>Reliability</a:t>
            </a:r>
            <a:endParaRPr sz="2700">
              <a:latin typeface="Maven Pro Medium"/>
              <a:ea typeface="Maven Pro Medium"/>
              <a:cs typeface="Maven Pro Medium"/>
              <a:sym typeface="Maven Pro Medium"/>
            </a:endParaRPr>
          </a:p>
        </p:txBody>
      </p:sp>
      <p:grpSp>
        <p:nvGrpSpPr>
          <p:cNvPr id="537" name="Google Shape;537;p43"/>
          <p:cNvGrpSpPr/>
          <p:nvPr/>
        </p:nvGrpSpPr>
        <p:grpSpPr>
          <a:xfrm>
            <a:off x="4350762" y="1674658"/>
            <a:ext cx="670066" cy="665444"/>
            <a:chOff x="6199872" y="1405438"/>
            <a:chExt cx="372818" cy="439643"/>
          </a:xfrm>
        </p:grpSpPr>
        <p:sp>
          <p:nvSpPr>
            <p:cNvPr id="538" name="Google Shape;538;p43"/>
            <p:cNvSpPr/>
            <p:nvPr/>
          </p:nvSpPr>
          <p:spPr>
            <a:xfrm>
              <a:off x="6347552" y="1599748"/>
              <a:ext cx="25549" cy="25512"/>
            </a:xfrm>
            <a:custGeom>
              <a:avLst/>
              <a:gdLst/>
              <a:ahLst/>
              <a:cxnLst/>
              <a:rect l="l" t="t" r="r" b="b"/>
              <a:pathLst>
                <a:path w="692" h="691" extrusionOk="0">
                  <a:moveTo>
                    <a:pt x="1" y="0"/>
                  </a:moveTo>
                  <a:lnTo>
                    <a:pt x="1" y="691"/>
                  </a:lnTo>
                  <a:lnTo>
                    <a:pt x="692" y="691"/>
                  </a:lnTo>
                  <a:lnTo>
                    <a:pt x="6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3"/>
            <p:cNvSpPr/>
            <p:nvPr/>
          </p:nvSpPr>
          <p:spPr>
            <a:xfrm>
              <a:off x="6295679" y="1548762"/>
              <a:ext cx="180280" cy="153883"/>
            </a:xfrm>
            <a:custGeom>
              <a:avLst/>
              <a:gdLst/>
              <a:ahLst/>
              <a:cxnLst/>
              <a:rect l="l" t="t" r="r" b="b"/>
              <a:pathLst>
                <a:path w="4883" h="4168" extrusionOk="0">
                  <a:moveTo>
                    <a:pt x="2787" y="691"/>
                  </a:moveTo>
                  <a:lnTo>
                    <a:pt x="2811" y="3477"/>
                  </a:lnTo>
                  <a:lnTo>
                    <a:pt x="2097" y="3477"/>
                  </a:lnTo>
                  <a:lnTo>
                    <a:pt x="2097" y="2786"/>
                  </a:lnTo>
                  <a:lnTo>
                    <a:pt x="1406" y="2786"/>
                  </a:lnTo>
                  <a:lnTo>
                    <a:pt x="1406" y="3477"/>
                  </a:lnTo>
                  <a:lnTo>
                    <a:pt x="715" y="3477"/>
                  </a:lnTo>
                  <a:lnTo>
                    <a:pt x="715" y="691"/>
                  </a:lnTo>
                  <a:close/>
                  <a:moveTo>
                    <a:pt x="4192" y="691"/>
                  </a:moveTo>
                  <a:lnTo>
                    <a:pt x="4192" y="3477"/>
                  </a:lnTo>
                  <a:lnTo>
                    <a:pt x="3502" y="3477"/>
                  </a:lnTo>
                  <a:lnTo>
                    <a:pt x="3502" y="691"/>
                  </a:lnTo>
                  <a:close/>
                  <a:moveTo>
                    <a:pt x="1" y="0"/>
                  </a:moveTo>
                  <a:lnTo>
                    <a:pt x="1" y="4168"/>
                  </a:lnTo>
                  <a:lnTo>
                    <a:pt x="4883" y="4168"/>
                  </a:lnTo>
                  <a:lnTo>
                    <a:pt x="48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3"/>
            <p:cNvSpPr/>
            <p:nvPr/>
          </p:nvSpPr>
          <p:spPr>
            <a:xfrm>
              <a:off x="6399425" y="1405438"/>
              <a:ext cx="173266" cy="439643"/>
            </a:xfrm>
            <a:custGeom>
              <a:avLst/>
              <a:gdLst/>
              <a:ahLst/>
              <a:cxnLst/>
              <a:rect l="l" t="t" r="r" b="b"/>
              <a:pathLst>
                <a:path w="4693" h="11908" extrusionOk="0">
                  <a:moveTo>
                    <a:pt x="1" y="0"/>
                  </a:moveTo>
                  <a:lnTo>
                    <a:pt x="1" y="3168"/>
                  </a:lnTo>
                  <a:lnTo>
                    <a:pt x="2787" y="3168"/>
                  </a:lnTo>
                  <a:lnTo>
                    <a:pt x="2787" y="8740"/>
                  </a:lnTo>
                  <a:lnTo>
                    <a:pt x="1" y="8740"/>
                  </a:lnTo>
                  <a:lnTo>
                    <a:pt x="1" y="11907"/>
                  </a:lnTo>
                  <a:cubicBezTo>
                    <a:pt x="1216" y="11812"/>
                    <a:pt x="2335" y="11312"/>
                    <a:pt x="3216" y="10431"/>
                  </a:cubicBezTo>
                  <a:cubicBezTo>
                    <a:pt x="4169" y="9502"/>
                    <a:pt x="4692" y="8216"/>
                    <a:pt x="4692" y="6883"/>
                  </a:cubicBezTo>
                  <a:lnTo>
                    <a:pt x="4692" y="5025"/>
                  </a:lnTo>
                  <a:cubicBezTo>
                    <a:pt x="4692" y="3692"/>
                    <a:pt x="4169" y="2429"/>
                    <a:pt x="3216" y="1477"/>
                  </a:cubicBezTo>
                  <a:cubicBezTo>
                    <a:pt x="2335" y="596"/>
                    <a:pt x="1216" y="9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3"/>
            <p:cNvSpPr/>
            <p:nvPr/>
          </p:nvSpPr>
          <p:spPr>
            <a:xfrm>
              <a:off x="6199872" y="1406324"/>
              <a:ext cx="173229" cy="437871"/>
            </a:xfrm>
            <a:custGeom>
              <a:avLst/>
              <a:gdLst/>
              <a:ahLst/>
              <a:cxnLst/>
              <a:rect l="l" t="t" r="r" b="b"/>
              <a:pathLst>
                <a:path w="4692" h="11860" extrusionOk="0">
                  <a:moveTo>
                    <a:pt x="4692" y="0"/>
                  </a:moveTo>
                  <a:cubicBezTo>
                    <a:pt x="3477" y="95"/>
                    <a:pt x="2358" y="595"/>
                    <a:pt x="1477" y="1453"/>
                  </a:cubicBezTo>
                  <a:cubicBezTo>
                    <a:pt x="524" y="2405"/>
                    <a:pt x="0" y="3668"/>
                    <a:pt x="0" y="5025"/>
                  </a:cubicBezTo>
                  <a:lnTo>
                    <a:pt x="0" y="6811"/>
                  </a:lnTo>
                  <a:cubicBezTo>
                    <a:pt x="0" y="8288"/>
                    <a:pt x="643" y="9716"/>
                    <a:pt x="1786" y="10669"/>
                  </a:cubicBezTo>
                  <a:cubicBezTo>
                    <a:pt x="2596" y="11383"/>
                    <a:pt x="3620" y="11788"/>
                    <a:pt x="4692" y="11860"/>
                  </a:cubicBezTo>
                  <a:lnTo>
                    <a:pt x="4692" y="8716"/>
                  </a:lnTo>
                  <a:lnTo>
                    <a:pt x="1881" y="8716"/>
                  </a:lnTo>
                  <a:lnTo>
                    <a:pt x="1881" y="3144"/>
                  </a:lnTo>
                  <a:lnTo>
                    <a:pt x="4692" y="3144"/>
                  </a:lnTo>
                  <a:lnTo>
                    <a:pt x="46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43"/>
          <p:cNvGrpSpPr/>
          <p:nvPr/>
        </p:nvGrpSpPr>
        <p:grpSpPr>
          <a:xfrm>
            <a:off x="1020044" y="3330245"/>
            <a:ext cx="670083" cy="572704"/>
            <a:chOff x="5485913" y="1406324"/>
            <a:chExt cx="438794" cy="361373"/>
          </a:xfrm>
        </p:grpSpPr>
        <p:sp>
          <p:nvSpPr>
            <p:cNvPr id="543" name="Google Shape;543;p43"/>
            <p:cNvSpPr/>
            <p:nvPr/>
          </p:nvSpPr>
          <p:spPr>
            <a:xfrm>
              <a:off x="5485913" y="1716674"/>
              <a:ext cx="438794" cy="51023"/>
            </a:xfrm>
            <a:custGeom>
              <a:avLst/>
              <a:gdLst/>
              <a:ahLst/>
              <a:cxnLst/>
              <a:rect l="l" t="t" r="r" b="b"/>
              <a:pathLst>
                <a:path w="11885" h="1382" extrusionOk="0">
                  <a:moveTo>
                    <a:pt x="1" y="1"/>
                  </a:moveTo>
                  <a:lnTo>
                    <a:pt x="1" y="1382"/>
                  </a:lnTo>
                  <a:lnTo>
                    <a:pt x="11884" y="1382"/>
                  </a:lnTo>
                  <a:lnTo>
                    <a:pt x="118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3"/>
            <p:cNvSpPr/>
            <p:nvPr/>
          </p:nvSpPr>
          <p:spPr>
            <a:xfrm>
              <a:off x="5511425" y="1431799"/>
              <a:ext cx="387771" cy="258551"/>
            </a:xfrm>
            <a:custGeom>
              <a:avLst/>
              <a:gdLst/>
              <a:ahLst/>
              <a:cxnLst/>
              <a:rect l="l" t="t" r="r" b="b"/>
              <a:pathLst>
                <a:path w="10503" h="7003" extrusionOk="0">
                  <a:moveTo>
                    <a:pt x="0" y="1"/>
                  </a:moveTo>
                  <a:lnTo>
                    <a:pt x="0" y="7002"/>
                  </a:lnTo>
                  <a:lnTo>
                    <a:pt x="10503" y="7002"/>
                  </a:lnTo>
                  <a:lnTo>
                    <a:pt x="10503" y="1"/>
                  </a:lnTo>
                  <a:lnTo>
                    <a:pt x="8216" y="1"/>
                  </a:lnTo>
                  <a:cubicBezTo>
                    <a:pt x="8764" y="668"/>
                    <a:pt x="9098" y="1525"/>
                    <a:pt x="9098" y="2454"/>
                  </a:cubicBezTo>
                  <a:cubicBezTo>
                    <a:pt x="9098" y="4597"/>
                    <a:pt x="7383" y="6312"/>
                    <a:pt x="5240" y="6312"/>
                  </a:cubicBezTo>
                  <a:cubicBezTo>
                    <a:pt x="3120" y="6312"/>
                    <a:pt x="1405" y="4597"/>
                    <a:pt x="1405" y="2454"/>
                  </a:cubicBezTo>
                  <a:cubicBezTo>
                    <a:pt x="1405" y="1525"/>
                    <a:pt x="1739" y="668"/>
                    <a:pt x="2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3"/>
            <p:cNvSpPr/>
            <p:nvPr/>
          </p:nvSpPr>
          <p:spPr>
            <a:xfrm>
              <a:off x="5652976" y="1459046"/>
              <a:ext cx="39615" cy="127559"/>
            </a:xfrm>
            <a:custGeom>
              <a:avLst/>
              <a:gdLst/>
              <a:ahLst/>
              <a:cxnLst/>
              <a:rect l="l" t="t" r="r" b="b"/>
              <a:pathLst>
                <a:path w="1073" h="3455" extrusionOk="0">
                  <a:moveTo>
                    <a:pt x="1072" y="1"/>
                  </a:moveTo>
                  <a:cubicBezTo>
                    <a:pt x="453" y="168"/>
                    <a:pt x="1" y="715"/>
                    <a:pt x="1" y="1382"/>
                  </a:cubicBezTo>
                  <a:lnTo>
                    <a:pt x="1" y="2073"/>
                  </a:lnTo>
                  <a:cubicBezTo>
                    <a:pt x="1" y="2740"/>
                    <a:pt x="453" y="3287"/>
                    <a:pt x="1072" y="3454"/>
                  </a:cubicBezTo>
                  <a:lnTo>
                    <a:pt x="10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3"/>
            <p:cNvSpPr/>
            <p:nvPr/>
          </p:nvSpPr>
          <p:spPr>
            <a:xfrm>
              <a:off x="5718029" y="1459046"/>
              <a:ext cx="39615" cy="127559"/>
            </a:xfrm>
            <a:custGeom>
              <a:avLst/>
              <a:gdLst/>
              <a:ahLst/>
              <a:cxnLst/>
              <a:rect l="l" t="t" r="r" b="b"/>
              <a:pathLst>
                <a:path w="1073" h="3455" extrusionOk="0">
                  <a:moveTo>
                    <a:pt x="1" y="1"/>
                  </a:moveTo>
                  <a:lnTo>
                    <a:pt x="1" y="3454"/>
                  </a:lnTo>
                  <a:cubicBezTo>
                    <a:pt x="620" y="3287"/>
                    <a:pt x="1072" y="2740"/>
                    <a:pt x="1072" y="2073"/>
                  </a:cubicBezTo>
                  <a:lnTo>
                    <a:pt x="1072" y="1382"/>
                  </a:lnTo>
                  <a:cubicBezTo>
                    <a:pt x="1072" y="715"/>
                    <a:pt x="620" y="16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3"/>
            <p:cNvSpPr/>
            <p:nvPr/>
          </p:nvSpPr>
          <p:spPr>
            <a:xfrm>
              <a:off x="5588809" y="1406324"/>
              <a:ext cx="233002" cy="233002"/>
            </a:xfrm>
            <a:custGeom>
              <a:avLst/>
              <a:gdLst/>
              <a:ahLst/>
              <a:cxnLst/>
              <a:rect l="l" t="t" r="r" b="b"/>
              <a:pathLst>
                <a:path w="6311" h="6311" extrusionOk="0">
                  <a:moveTo>
                    <a:pt x="3144" y="691"/>
                  </a:moveTo>
                  <a:cubicBezTo>
                    <a:pt x="4310" y="691"/>
                    <a:pt x="5263" y="1643"/>
                    <a:pt x="5263" y="2810"/>
                  </a:cubicBezTo>
                  <a:lnTo>
                    <a:pt x="5263" y="3501"/>
                  </a:lnTo>
                  <a:cubicBezTo>
                    <a:pt x="5263" y="4668"/>
                    <a:pt x="4310" y="5620"/>
                    <a:pt x="3144" y="5620"/>
                  </a:cubicBezTo>
                  <a:cubicBezTo>
                    <a:pt x="2000" y="5620"/>
                    <a:pt x="1048" y="4668"/>
                    <a:pt x="1048" y="3501"/>
                  </a:cubicBezTo>
                  <a:lnTo>
                    <a:pt x="1048" y="2810"/>
                  </a:lnTo>
                  <a:cubicBezTo>
                    <a:pt x="1048" y="1643"/>
                    <a:pt x="1977" y="691"/>
                    <a:pt x="3144" y="691"/>
                  </a:cubicBezTo>
                  <a:close/>
                  <a:moveTo>
                    <a:pt x="3144" y="0"/>
                  </a:moveTo>
                  <a:cubicBezTo>
                    <a:pt x="1405" y="0"/>
                    <a:pt x="0" y="1405"/>
                    <a:pt x="0" y="3144"/>
                  </a:cubicBezTo>
                  <a:cubicBezTo>
                    <a:pt x="0" y="4882"/>
                    <a:pt x="1405" y="6311"/>
                    <a:pt x="3144" y="6311"/>
                  </a:cubicBezTo>
                  <a:cubicBezTo>
                    <a:pt x="4906" y="6311"/>
                    <a:pt x="6311" y="4882"/>
                    <a:pt x="6311" y="3144"/>
                  </a:cubicBezTo>
                  <a:cubicBezTo>
                    <a:pt x="6311" y="1405"/>
                    <a:pt x="4906" y="0"/>
                    <a:pt x="3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43"/>
          <p:cNvGrpSpPr/>
          <p:nvPr/>
        </p:nvGrpSpPr>
        <p:grpSpPr>
          <a:xfrm>
            <a:off x="1020048" y="1685162"/>
            <a:ext cx="670083" cy="665419"/>
            <a:chOff x="4760546" y="1406324"/>
            <a:chExt cx="388657" cy="438757"/>
          </a:xfrm>
        </p:grpSpPr>
        <p:sp>
          <p:nvSpPr>
            <p:cNvPr id="549" name="Google Shape;549;p43"/>
            <p:cNvSpPr/>
            <p:nvPr/>
          </p:nvSpPr>
          <p:spPr>
            <a:xfrm>
              <a:off x="4875736" y="1406324"/>
              <a:ext cx="65976" cy="179394"/>
            </a:xfrm>
            <a:custGeom>
              <a:avLst/>
              <a:gdLst/>
              <a:ahLst/>
              <a:cxnLst/>
              <a:rect l="l" t="t" r="r" b="b"/>
              <a:pathLst>
                <a:path w="1787" h="4859" extrusionOk="0">
                  <a:moveTo>
                    <a:pt x="1787" y="0"/>
                  </a:moveTo>
                  <a:cubicBezTo>
                    <a:pt x="786" y="167"/>
                    <a:pt x="0" y="1048"/>
                    <a:pt x="0" y="2072"/>
                  </a:cubicBezTo>
                  <a:lnTo>
                    <a:pt x="0" y="2786"/>
                  </a:lnTo>
                  <a:cubicBezTo>
                    <a:pt x="0" y="3834"/>
                    <a:pt x="786" y="4692"/>
                    <a:pt x="1787" y="4858"/>
                  </a:cubicBezTo>
                  <a:lnTo>
                    <a:pt x="1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3"/>
            <p:cNvSpPr/>
            <p:nvPr/>
          </p:nvSpPr>
          <p:spPr>
            <a:xfrm>
              <a:off x="4968073" y="1406324"/>
              <a:ext cx="65090" cy="179394"/>
            </a:xfrm>
            <a:custGeom>
              <a:avLst/>
              <a:gdLst/>
              <a:ahLst/>
              <a:cxnLst/>
              <a:rect l="l" t="t" r="r" b="b"/>
              <a:pathLst>
                <a:path w="1763" h="4859" extrusionOk="0">
                  <a:moveTo>
                    <a:pt x="0" y="0"/>
                  </a:moveTo>
                  <a:lnTo>
                    <a:pt x="0" y="4858"/>
                  </a:lnTo>
                  <a:cubicBezTo>
                    <a:pt x="1000" y="4692"/>
                    <a:pt x="1762" y="3834"/>
                    <a:pt x="1762" y="2786"/>
                  </a:cubicBezTo>
                  <a:lnTo>
                    <a:pt x="1762" y="2096"/>
                  </a:lnTo>
                  <a:cubicBezTo>
                    <a:pt x="1762" y="1024"/>
                    <a:pt x="1000" y="1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3"/>
            <p:cNvSpPr/>
            <p:nvPr/>
          </p:nvSpPr>
          <p:spPr>
            <a:xfrm>
              <a:off x="4786058" y="1612929"/>
              <a:ext cx="336784" cy="102896"/>
            </a:xfrm>
            <a:custGeom>
              <a:avLst/>
              <a:gdLst/>
              <a:ahLst/>
              <a:cxnLst/>
              <a:rect l="l" t="t" r="r" b="b"/>
              <a:pathLst>
                <a:path w="9122" h="2787" extrusionOk="0">
                  <a:moveTo>
                    <a:pt x="2096" y="1048"/>
                  </a:moveTo>
                  <a:lnTo>
                    <a:pt x="2096" y="1739"/>
                  </a:lnTo>
                  <a:lnTo>
                    <a:pt x="1405" y="1739"/>
                  </a:lnTo>
                  <a:lnTo>
                    <a:pt x="1405" y="1048"/>
                  </a:lnTo>
                  <a:close/>
                  <a:moveTo>
                    <a:pt x="3477" y="1048"/>
                  </a:moveTo>
                  <a:lnTo>
                    <a:pt x="3477" y="1739"/>
                  </a:lnTo>
                  <a:lnTo>
                    <a:pt x="2787" y="1739"/>
                  </a:lnTo>
                  <a:lnTo>
                    <a:pt x="2787" y="1048"/>
                  </a:lnTo>
                  <a:close/>
                  <a:moveTo>
                    <a:pt x="6335" y="1048"/>
                  </a:moveTo>
                  <a:lnTo>
                    <a:pt x="6335" y="1739"/>
                  </a:lnTo>
                  <a:lnTo>
                    <a:pt x="5644" y="1739"/>
                  </a:lnTo>
                  <a:lnTo>
                    <a:pt x="5644" y="1048"/>
                  </a:lnTo>
                  <a:close/>
                  <a:moveTo>
                    <a:pt x="7740" y="1048"/>
                  </a:moveTo>
                  <a:lnTo>
                    <a:pt x="7740" y="1739"/>
                  </a:lnTo>
                  <a:lnTo>
                    <a:pt x="7050" y="1739"/>
                  </a:lnTo>
                  <a:lnTo>
                    <a:pt x="7050" y="1048"/>
                  </a:lnTo>
                  <a:close/>
                  <a:moveTo>
                    <a:pt x="0" y="1"/>
                  </a:moveTo>
                  <a:lnTo>
                    <a:pt x="0" y="2787"/>
                  </a:lnTo>
                  <a:lnTo>
                    <a:pt x="9121" y="2787"/>
                  </a:lnTo>
                  <a:lnTo>
                    <a:pt x="9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3"/>
            <p:cNvSpPr/>
            <p:nvPr/>
          </p:nvSpPr>
          <p:spPr>
            <a:xfrm>
              <a:off x="4786058" y="1742186"/>
              <a:ext cx="336784" cy="102896"/>
            </a:xfrm>
            <a:custGeom>
              <a:avLst/>
              <a:gdLst/>
              <a:ahLst/>
              <a:cxnLst/>
              <a:rect l="l" t="t" r="r" b="b"/>
              <a:pathLst>
                <a:path w="9122" h="2787" extrusionOk="0">
                  <a:moveTo>
                    <a:pt x="2096" y="1048"/>
                  </a:moveTo>
                  <a:lnTo>
                    <a:pt x="2096" y="1739"/>
                  </a:lnTo>
                  <a:lnTo>
                    <a:pt x="1382" y="1739"/>
                  </a:lnTo>
                  <a:lnTo>
                    <a:pt x="1382" y="1048"/>
                  </a:lnTo>
                  <a:close/>
                  <a:moveTo>
                    <a:pt x="3477" y="1048"/>
                  </a:moveTo>
                  <a:lnTo>
                    <a:pt x="3477" y="1739"/>
                  </a:lnTo>
                  <a:lnTo>
                    <a:pt x="2787" y="1739"/>
                  </a:lnTo>
                  <a:lnTo>
                    <a:pt x="2787" y="1048"/>
                  </a:lnTo>
                  <a:close/>
                  <a:moveTo>
                    <a:pt x="6335" y="1048"/>
                  </a:moveTo>
                  <a:lnTo>
                    <a:pt x="6335" y="1739"/>
                  </a:lnTo>
                  <a:lnTo>
                    <a:pt x="5644" y="1739"/>
                  </a:lnTo>
                  <a:lnTo>
                    <a:pt x="5644" y="1048"/>
                  </a:lnTo>
                  <a:close/>
                  <a:moveTo>
                    <a:pt x="7740" y="1048"/>
                  </a:moveTo>
                  <a:lnTo>
                    <a:pt x="7740" y="1739"/>
                  </a:lnTo>
                  <a:lnTo>
                    <a:pt x="7050" y="1739"/>
                  </a:lnTo>
                  <a:lnTo>
                    <a:pt x="7050" y="1048"/>
                  </a:lnTo>
                  <a:close/>
                  <a:moveTo>
                    <a:pt x="0" y="0"/>
                  </a:moveTo>
                  <a:lnTo>
                    <a:pt x="0" y="2786"/>
                  </a:lnTo>
                  <a:lnTo>
                    <a:pt x="9121" y="2786"/>
                  </a:lnTo>
                  <a:lnTo>
                    <a:pt x="9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a:off x="5062145" y="1441472"/>
              <a:ext cx="35185" cy="109948"/>
            </a:xfrm>
            <a:custGeom>
              <a:avLst/>
              <a:gdLst/>
              <a:ahLst/>
              <a:cxnLst/>
              <a:rect l="l" t="t" r="r" b="b"/>
              <a:pathLst>
                <a:path w="953" h="2978" extrusionOk="0">
                  <a:moveTo>
                    <a:pt x="667" y="1"/>
                  </a:moveTo>
                  <a:lnTo>
                    <a:pt x="0" y="263"/>
                  </a:lnTo>
                  <a:cubicBezTo>
                    <a:pt x="167" y="644"/>
                    <a:pt x="262" y="1072"/>
                    <a:pt x="262" y="1477"/>
                  </a:cubicBezTo>
                  <a:cubicBezTo>
                    <a:pt x="262" y="1906"/>
                    <a:pt x="167" y="2335"/>
                    <a:pt x="0" y="2716"/>
                  </a:cubicBezTo>
                  <a:lnTo>
                    <a:pt x="643" y="2977"/>
                  </a:lnTo>
                  <a:cubicBezTo>
                    <a:pt x="857" y="2501"/>
                    <a:pt x="953" y="2001"/>
                    <a:pt x="953" y="1477"/>
                  </a:cubicBezTo>
                  <a:cubicBezTo>
                    <a:pt x="953" y="953"/>
                    <a:pt x="857" y="477"/>
                    <a:pt x="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3"/>
            <p:cNvSpPr/>
            <p:nvPr/>
          </p:nvSpPr>
          <p:spPr>
            <a:xfrm>
              <a:off x="5109624" y="1421240"/>
              <a:ext cx="39578" cy="150412"/>
            </a:xfrm>
            <a:custGeom>
              <a:avLst/>
              <a:gdLst/>
              <a:ahLst/>
              <a:cxnLst/>
              <a:rect l="l" t="t" r="r" b="b"/>
              <a:pathLst>
                <a:path w="1072" h="4074" extrusionOk="0">
                  <a:moveTo>
                    <a:pt x="667" y="1"/>
                  </a:moveTo>
                  <a:lnTo>
                    <a:pt x="24" y="287"/>
                  </a:lnTo>
                  <a:cubicBezTo>
                    <a:pt x="238" y="834"/>
                    <a:pt x="357" y="1430"/>
                    <a:pt x="357" y="2025"/>
                  </a:cubicBezTo>
                  <a:cubicBezTo>
                    <a:pt x="357" y="2644"/>
                    <a:pt x="238" y="3240"/>
                    <a:pt x="0" y="3811"/>
                  </a:cubicBezTo>
                  <a:lnTo>
                    <a:pt x="643" y="4073"/>
                  </a:lnTo>
                  <a:cubicBezTo>
                    <a:pt x="929" y="3430"/>
                    <a:pt x="1072" y="2740"/>
                    <a:pt x="1072" y="2025"/>
                  </a:cubicBezTo>
                  <a:cubicBezTo>
                    <a:pt x="1072" y="1311"/>
                    <a:pt x="929" y="644"/>
                    <a:pt x="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3"/>
            <p:cNvSpPr/>
            <p:nvPr/>
          </p:nvSpPr>
          <p:spPr>
            <a:xfrm>
              <a:off x="4811569" y="1440586"/>
              <a:ext cx="35185" cy="109948"/>
            </a:xfrm>
            <a:custGeom>
              <a:avLst/>
              <a:gdLst/>
              <a:ahLst/>
              <a:cxnLst/>
              <a:rect l="l" t="t" r="r" b="b"/>
              <a:pathLst>
                <a:path w="953" h="2978" extrusionOk="0">
                  <a:moveTo>
                    <a:pt x="310" y="1"/>
                  </a:moveTo>
                  <a:cubicBezTo>
                    <a:pt x="119" y="477"/>
                    <a:pt x="0" y="977"/>
                    <a:pt x="0" y="1501"/>
                  </a:cubicBezTo>
                  <a:cubicBezTo>
                    <a:pt x="0" y="2025"/>
                    <a:pt x="95" y="2525"/>
                    <a:pt x="310" y="2978"/>
                  </a:cubicBezTo>
                  <a:lnTo>
                    <a:pt x="953" y="2716"/>
                  </a:lnTo>
                  <a:cubicBezTo>
                    <a:pt x="786" y="2335"/>
                    <a:pt x="714" y="1930"/>
                    <a:pt x="714" y="1501"/>
                  </a:cubicBezTo>
                  <a:cubicBezTo>
                    <a:pt x="714" y="1096"/>
                    <a:pt x="786" y="668"/>
                    <a:pt x="953" y="263"/>
                  </a:cubicBezTo>
                  <a:lnTo>
                    <a:pt x="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3"/>
            <p:cNvSpPr/>
            <p:nvPr/>
          </p:nvSpPr>
          <p:spPr>
            <a:xfrm>
              <a:off x="4760546" y="1420391"/>
              <a:ext cx="38729" cy="150375"/>
            </a:xfrm>
            <a:custGeom>
              <a:avLst/>
              <a:gdLst/>
              <a:ahLst/>
              <a:cxnLst/>
              <a:rect l="l" t="t" r="r" b="b"/>
              <a:pathLst>
                <a:path w="1049" h="4073" extrusionOk="0">
                  <a:moveTo>
                    <a:pt x="406" y="0"/>
                  </a:moveTo>
                  <a:cubicBezTo>
                    <a:pt x="120" y="643"/>
                    <a:pt x="1" y="1334"/>
                    <a:pt x="1" y="2048"/>
                  </a:cubicBezTo>
                  <a:cubicBezTo>
                    <a:pt x="1" y="2763"/>
                    <a:pt x="120" y="3429"/>
                    <a:pt x="382" y="4072"/>
                  </a:cubicBezTo>
                  <a:lnTo>
                    <a:pt x="1049" y="3787"/>
                  </a:lnTo>
                  <a:cubicBezTo>
                    <a:pt x="810" y="3239"/>
                    <a:pt x="691" y="2667"/>
                    <a:pt x="691" y="2048"/>
                  </a:cubicBezTo>
                  <a:cubicBezTo>
                    <a:pt x="691" y="1453"/>
                    <a:pt x="810" y="834"/>
                    <a:pt x="1049" y="262"/>
                  </a:cubicBezTo>
                  <a:lnTo>
                    <a:pt x="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558" name="Google Shape;558;p43"/>
          <p:cNvSpPr txBox="1">
            <a:spLocks noGrp="1"/>
          </p:cNvSpPr>
          <p:nvPr>
            <p:ph type="subTitle" idx="1"/>
          </p:nvPr>
        </p:nvSpPr>
        <p:spPr>
          <a:xfrm>
            <a:off x="5149549" y="3902938"/>
            <a:ext cx="2183100" cy="66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Easy to use.</a:t>
            </a:r>
            <a:endParaRPr/>
          </a:p>
          <a:p>
            <a:pPr marL="0" lvl="0" indent="0" algn="l" rtl="0">
              <a:spcBef>
                <a:spcPts val="0"/>
              </a:spcBef>
              <a:spcAft>
                <a:spcPts val="0"/>
              </a:spcAft>
              <a:buNone/>
            </a:pPr>
            <a:r>
              <a:rPr lang="en"/>
              <a:t>Improves quality of life.</a:t>
            </a:r>
            <a:endParaRPr/>
          </a:p>
        </p:txBody>
      </p:sp>
      <p:sp>
        <p:nvSpPr>
          <p:cNvPr id="559" name="Google Shape;559;p43"/>
          <p:cNvSpPr txBox="1">
            <a:spLocks noGrp="1"/>
          </p:cNvSpPr>
          <p:nvPr>
            <p:ph type="subTitle" idx="5"/>
          </p:nvPr>
        </p:nvSpPr>
        <p:spPr>
          <a:xfrm>
            <a:off x="5149561" y="3363838"/>
            <a:ext cx="1978200" cy="50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latin typeface="Maven Pro Medium"/>
                <a:ea typeface="Maven Pro Medium"/>
                <a:cs typeface="Maven Pro Medium"/>
                <a:sym typeface="Maven Pro Medium"/>
              </a:rPr>
              <a:t>Usability</a:t>
            </a:r>
            <a:endParaRPr sz="2700">
              <a:latin typeface="Maven Pro Medium"/>
              <a:ea typeface="Maven Pro Medium"/>
              <a:cs typeface="Maven Pro Medium"/>
              <a:sym typeface="Maven Pro Medium"/>
            </a:endParaRPr>
          </a:p>
        </p:txBody>
      </p:sp>
      <p:grpSp>
        <p:nvGrpSpPr>
          <p:cNvPr id="560" name="Google Shape;560;p43"/>
          <p:cNvGrpSpPr/>
          <p:nvPr/>
        </p:nvGrpSpPr>
        <p:grpSpPr>
          <a:xfrm>
            <a:off x="4411437" y="3203886"/>
            <a:ext cx="548690" cy="665453"/>
            <a:chOff x="1858228" y="1408060"/>
            <a:chExt cx="384263" cy="437022"/>
          </a:xfrm>
        </p:grpSpPr>
        <p:sp>
          <p:nvSpPr>
            <p:cNvPr id="561" name="Google Shape;561;p43"/>
            <p:cNvSpPr/>
            <p:nvPr/>
          </p:nvSpPr>
          <p:spPr>
            <a:xfrm>
              <a:off x="1937347" y="1483672"/>
              <a:ext cx="178508" cy="77421"/>
            </a:xfrm>
            <a:custGeom>
              <a:avLst/>
              <a:gdLst/>
              <a:ahLst/>
              <a:cxnLst/>
              <a:rect l="l" t="t" r="r" b="b"/>
              <a:pathLst>
                <a:path w="4835" h="2097" extrusionOk="0">
                  <a:moveTo>
                    <a:pt x="2406" y="1"/>
                  </a:moveTo>
                  <a:cubicBezTo>
                    <a:pt x="1191" y="1"/>
                    <a:pt x="167" y="906"/>
                    <a:pt x="0" y="2096"/>
                  </a:cubicBezTo>
                  <a:lnTo>
                    <a:pt x="4835" y="2096"/>
                  </a:lnTo>
                  <a:cubicBezTo>
                    <a:pt x="4668" y="906"/>
                    <a:pt x="3644" y="1"/>
                    <a:pt x="2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3"/>
            <p:cNvSpPr/>
            <p:nvPr/>
          </p:nvSpPr>
          <p:spPr>
            <a:xfrm>
              <a:off x="1858228" y="1408060"/>
              <a:ext cx="384263" cy="437022"/>
            </a:xfrm>
            <a:custGeom>
              <a:avLst/>
              <a:gdLst/>
              <a:ahLst/>
              <a:cxnLst/>
              <a:rect l="l" t="t" r="r" b="b"/>
              <a:pathLst>
                <a:path w="10408" h="11837" extrusionOk="0">
                  <a:moveTo>
                    <a:pt x="4549" y="1"/>
                  </a:moveTo>
                  <a:cubicBezTo>
                    <a:pt x="2072" y="1"/>
                    <a:pt x="0" y="2025"/>
                    <a:pt x="0" y="4502"/>
                  </a:cubicBezTo>
                  <a:cubicBezTo>
                    <a:pt x="0" y="5740"/>
                    <a:pt x="524" y="6931"/>
                    <a:pt x="1405" y="7788"/>
                  </a:cubicBezTo>
                  <a:lnTo>
                    <a:pt x="1405" y="11836"/>
                  </a:lnTo>
                  <a:lnTo>
                    <a:pt x="4192" y="11836"/>
                  </a:lnTo>
                  <a:lnTo>
                    <a:pt x="4192" y="4835"/>
                  </a:lnTo>
                  <a:lnTo>
                    <a:pt x="1405" y="4835"/>
                  </a:lnTo>
                  <a:lnTo>
                    <a:pt x="1405" y="4502"/>
                  </a:lnTo>
                  <a:cubicBezTo>
                    <a:pt x="1405" y="2811"/>
                    <a:pt x="2763" y="1382"/>
                    <a:pt x="4477" y="1334"/>
                  </a:cubicBezTo>
                  <a:cubicBezTo>
                    <a:pt x="4506" y="1334"/>
                    <a:pt x="4534" y="1333"/>
                    <a:pt x="4563" y="1333"/>
                  </a:cubicBezTo>
                  <a:cubicBezTo>
                    <a:pt x="6286" y="1333"/>
                    <a:pt x="7692" y="2744"/>
                    <a:pt x="7692" y="4478"/>
                  </a:cubicBezTo>
                  <a:lnTo>
                    <a:pt x="7692" y="4859"/>
                  </a:lnTo>
                  <a:lnTo>
                    <a:pt x="4906" y="4859"/>
                  </a:lnTo>
                  <a:lnTo>
                    <a:pt x="4906" y="11836"/>
                  </a:lnTo>
                  <a:lnTo>
                    <a:pt x="7002" y="11836"/>
                  </a:lnTo>
                  <a:lnTo>
                    <a:pt x="7002" y="9765"/>
                  </a:lnTo>
                  <a:lnTo>
                    <a:pt x="9097" y="9765"/>
                  </a:lnTo>
                  <a:lnTo>
                    <a:pt x="9097" y="8050"/>
                  </a:lnTo>
                  <a:lnTo>
                    <a:pt x="10407" y="8050"/>
                  </a:lnTo>
                  <a:lnTo>
                    <a:pt x="9097" y="4454"/>
                  </a:lnTo>
                  <a:cubicBezTo>
                    <a:pt x="9073" y="1977"/>
                    <a:pt x="7049" y="1"/>
                    <a:pt x="4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4"/>
          <p:cNvSpPr txBox="1">
            <a:spLocks noGrp="1"/>
          </p:cNvSpPr>
          <p:nvPr>
            <p:ph type="title"/>
          </p:nvPr>
        </p:nvSpPr>
        <p:spPr>
          <a:xfrm>
            <a:off x="720000" y="445025"/>
            <a:ext cx="842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Ethical Considerations</a:t>
            </a:r>
            <a:endParaRPr>
              <a:latin typeface="Maven Pro Medium"/>
              <a:ea typeface="Maven Pro Medium"/>
              <a:cs typeface="Maven Pro Medium"/>
              <a:sym typeface="Maven Pro Medium"/>
            </a:endParaRPr>
          </a:p>
        </p:txBody>
      </p:sp>
      <p:sp>
        <p:nvSpPr>
          <p:cNvPr id="568" name="Google Shape;568;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569" name="Google Shape;569;p44" title="ethical.png"/>
          <p:cNvPicPr preferRelativeResize="0"/>
          <p:nvPr/>
        </p:nvPicPr>
        <p:blipFill>
          <a:blip r:embed="rId3">
            <a:alphaModFix/>
          </a:blip>
          <a:stretch>
            <a:fillRect/>
          </a:stretch>
        </p:blipFill>
        <p:spPr>
          <a:xfrm>
            <a:off x="5364575" y="1640750"/>
            <a:ext cx="2438400" cy="2438400"/>
          </a:xfrm>
          <a:prstGeom prst="rect">
            <a:avLst/>
          </a:prstGeom>
          <a:noFill/>
          <a:ln>
            <a:noFill/>
          </a:ln>
          <a:effectLst>
            <a:outerShdw blurRad="57150" dist="57150" dir="3540000" algn="bl" rotWithShape="0">
              <a:srgbClr val="000000">
                <a:alpha val="31000"/>
              </a:srgbClr>
            </a:outerShdw>
          </a:effectLst>
        </p:spPr>
      </p:pic>
      <p:sp>
        <p:nvSpPr>
          <p:cNvPr id="570" name="Google Shape;570;p44"/>
          <p:cNvSpPr txBox="1"/>
          <p:nvPr/>
        </p:nvSpPr>
        <p:spPr>
          <a:xfrm>
            <a:off x="1035200" y="1819000"/>
            <a:ext cx="4584000" cy="195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accent1"/>
                </a:solidFill>
                <a:latin typeface="Maven Pro SemiBold"/>
                <a:ea typeface="Maven Pro SemiBold"/>
                <a:cs typeface="Maven Pro SemiBold"/>
                <a:sym typeface="Maven Pro SemiBold"/>
              </a:rPr>
              <a:t>Data Confidentiality</a:t>
            </a:r>
            <a:endParaRPr sz="2400">
              <a:solidFill>
                <a:schemeClr val="accent1"/>
              </a:solidFill>
              <a:latin typeface="Maven Pro SemiBold"/>
              <a:ea typeface="Maven Pro SemiBold"/>
              <a:cs typeface="Maven Pro SemiBold"/>
              <a:sym typeface="Maven Pro SemiBold"/>
            </a:endParaRPr>
          </a:p>
          <a:p>
            <a:pPr marL="457200" lvl="0" indent="-361950" algn="l" rtl="0">
              <a:lnSpc>
                <a:spcPct val="115000"/>
              </a:lnSpc>
              <a:spcBef>
                <a:spcPts val="0"/>
              </a:spcBef>
              <a:spcAft>
                <a:spcPts val="0"/>
              </a:spcAft>
              <a:buClr>
                <a:schemeClr val="dk1"/>
              </a:buClr>
              <a:buSzPts val="2100"/>
              <a:buFont typeface="Maven Pro"/>
              <a:buChar char="●"/>
            </a:pPr>
            <a:r>
              <a:rPr lang="en" sz="2100">
                <a:solidFill>
                  <a:schemeClr val="dk1"/>
                </a:solidFill>
                <a:latin typeface="Maven Pro"/>
                <a:ea typeface="Maven Pro"/>
                <a:cs typeface="Maven Pro"/>
                <a:sym typeface="Maven Pro"/>
              </a:rPr>
              <a:t>Informed consent</a:t>
            </a:r>
            <a:endParaRPr sz="2400">
              <a:solidFill>
                <a:schemeClr val="accent1"/>
              </a:solidFill>
              <a:latin typeface="Maven Pro SemiBold"/>
              <a:ea typeface="Maven Pro SemiBold"/>
              <a:cs typeface="Maven Pro SemiBold"/>
              <a:sym typeface="Maven Pro SemiBold"/>
            </a:endParaRPr>
          </a:p>
          <a:p>
            <a:pPr marL="457200" lvl="0" indent="-361950" algn="l" rtl="0">
              <a:lnSpc>
                <a:spcPct val="115000"/>
              </a:lnSpc>
              <a:spcBef>
                <a:spcPts val="0"/>
              </a:spcBef>
              <a:spcAft>
                <a:spcPts val="0"/>
              </a:spcAft>
              <a:buClr>
                <a:schemeClr val="dk1"/>
              </a:buClr>
              <a:buSzPts val="2100"/>
              <a:buFont typeface="Maven Pro"/>
              <a:buChar char="●"/>
            </a:pPr>
            <a:r>
              <a:rPr lang="en" sz="2100">
                <a:solidFill>
                  <a:schemeClr val="dk1"/>
                </a:solidFill>
                <a:latin typeface="Maven Pro"/>
                <a:ea typeface="Maven Pro"/>
                <a:cs typeface="Maven Pro"/>
                <a:sym typeface="Maven Pro"/>
              </a:rPr>
              <a:t>Anonymized</a:t>
            </a:r>
            <a:endParaRPr sz="2100">
              <a:solidFill>
                <a:schemeClr val="dk1"/>
              </a:solidFill>
              <a:latin typeface="Maven Pro"/>
              <a:ea typeface="Maven Pro"/>
              <a:cs typeface="Maven Pro"/>
              <a:sym typeface="Maven Pro"/>
            </a:endParaRPr>
          </a:p>
          <a:p>
            <a:pPr marL="457200" lvl="0" indent="-361950" algn="l" rtl="0">
              <a:lnSpc>
                <a:spcPct val="115000"/>
              </a:lnSpc>
              <a:spcBef>
                <a:spcPts val="0"/>
              </a:spcBef>
              <a:spcAft>
                <a:spcPts val="0"/>
              </a:spcAft>
              <a:buClr>
                <a:schemeClr val="dk1"/>
              </a:buClr>
              <a:buSzPts val="2100"/>
              <a:buFont typeface="Maven Pro"/>
              <a:buChar char="●"/>
            </a:pPr>
            <a:r>
              <a:rPr lang="en" sz="2100">
                <a:solidFill>
                  <a:schemeClr val="dk1"/>
                </a:solidFill>
                <a:latin typeface="Maven Pro"/>
                <a:ea typeface="Maven Pro"/>
                <a:cs typeface="Maven Pro"/>
                <a:sym typeface="Maven Pro"/>
              </a:rPr>
              <a:t>Stored securely</a:t>
            </a:r>
            <a:endParaRPr sz="2100">
              <a:solidFill>
                <a:schemeClr val="dk1"/>
              </a:solidFill>
              <a:latin typeface="Maven Pro"/>
              <a:ea typeface="Maven Pro"/>
              <a:cs typeface="Maven Pro"/>
              <a:sym typeface="Maven Pro"/>
            </a:endParaRPr>
          </a:p>
          <a:p>
            <a:pPr marL="457200" lvl="0" indent="-361950" algn="l" rtl="0">
              <a:lnSpc>
                <a:spcPct val="115000"/>
              </a:lnSpc>
              <a:spcBef>
                <a:spcPts val="0"/>
              </a:spcBef>
              <a:spcAft>
                <a:spcPts val="0"/>
              </a:spcAft>
              <a:buClr>
                <a:schemeClr val="dk1"/>
              </a:buClr>
              <a:buSzPts val="2100"/>
              <a:buFont typeface="Maven Pro"/>
              <a:buChar char="●"/>
            </a:pPr>
            <a:r>
              <a:rPr lang="en" sz="2100">
                <a:solidFill>
                  <a:schemeClr val="dk1"/>
                </a:solidFill>
                <a:latin typeface="Maven Pro"/>
                <a:ea typeface="Maven Pro"/>
                <a:cs typeface="Maven Pro"/>
                <a:sym typeface="Maven Pro"/>
              </a:rPr>
              <a:t>No identifiable biometrics</a:t>
            </a:r>
            <a:endParaRPr sz="2100">
              <a:solidFill>
                <a:schemeClr val="dk1"/>
              </a:solidFill>
              <a:latin typeface="Maven Pro"/>
              <a:ea typeface="Maven Pro"/>
              <a:cs typeface="Maven Pro"/>
              <a:sym typeface="Maven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5"/>
          <p:cNvSpPr txBox="1">
            <a:spLocks noGrp="1"/>
          </p:cNvSpPr>
          <p:nvPr>
            <p:ph type="title"/>
          </p:nvPr>
        </p:nvSpPr>
        <p:spPr>
          <a:xfrm>
            <a:off x="720000" y="445025"/>
            <a:ext cx="8205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How do we as humans speak?</a:t>
            </a:r>
            <a:endParaRPr>
              <a:latin typeface="Maven Pro Medium"/>
              <a:ea typeface="Maven Pro Medium"/>
              <a:cs typeface="Maven Pro Medium"/>
              <a:sym typeface="Maven Pro Medium"/>
            </a:endParaRPr>
          </a:p>
        </p:txBody>
      </p:sp>
      <p:sp>
        <p:nvSpPr>
          <p:cNvPr id="576" name="Google Shape;576;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577" name="Google Shape;577;p45"/>
          <p:cNvSpPr txBox="1"/>
          <p:nvPr/>
        </p:nvSpPr>
        <p:spPr>
          <a:xfrm>
            <a:off x="875175" y="1519913"/>
            <a:ext cx="3339300" cy="16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Maven Pro"/>
                <a:ea typeface="Maven Pro"/>
                <a:cs typeface="Maven Pro"/>
                <a:sym typeface="Maven Pro"/>
              </a:rPr>
              <a:t>Speech is made up of small distinguishable noises called </a:t>
            </a:r>
            <a:r>
              <a:rPr lang="en" sz="2000" b="1">
                <a:solidFill>
                  <a:schemeClr val="dk1"/>
                </a:solidFill>
                <a:latin typeface="Maven Pro"/>
                <a:ea typeface="Maven Pro"/>
                <a:cs typeface="Maven Pro"/>
                <a:sym typeface="Maven Pro"/>
              </a:rPr>
              <a:t>phones or phonemes.</a:t>
            </a:r>
            <a:endParaRPr>
              <a:solidFill>
                <a:schemeClr val="dk1"/>
              </a:solidFill>
              <a:latin typeface="Maven Pro"/>
              <a:ea typeface="Maven Pro"/>
              <a:cs typeface="Maven Pro"/>
              <a:sym typeface="Maven Pro"/>
            </a:endParaRPr>
          </a:p>
        </p:txBody>
      </p:sp>
      <p:pic>
        <p:nvPicPr>
          <p:cNvPr id="578" name="Google Shape;578;p45" title="Screenshot 2025-04-26 at 19.38.30.png"/>
          <p:cNvPicPr preferRelativeResize="0"/>
          <p:nvPr/>
        </p:nvPicPr>
        <p:blipFill rotWithShape="1">
          <a:blip r:embed="rId3">
            <a:alphaModFix/>
          </a:blip>
          <a:srcRect l="6515" b="1661"/>
          <a:stretch/>
        </p:blipFill>
        <p:spPr>
          <a:xfrm>
            <a:off x="4715975" y="1452617"/>
            <a:ext cx="3339300" cy="3370800"/>
          </a:xfrm>
          <a:prstGeom prst="rect">
            <a:avLst/>
          </a:prstGeom>
          <a:noFill/>
          <a:ln w="9525" cap="flat" cmpd="sng">
            <a:solidFill>
              <a:schemeClr val="dk1"/>
            </a:solidFill>
            <a:prstDash val="solid"/>
            <a:round/>
            <a:headEnd type="none" w="sm" len="sm"/>
            <a:tailEnd type="none" w="sm" len="sm"/>
          </a:ln>
        </p:spPr>
      </p:pic>
      <p:sp>
        <p:nvSpPr>
          <p:cNvPr id="579" name="Google Shape;579;p45"/>
          <p:cNvSpPr txBox="1"/>
          <p:nvPr/>
        </p:nvSpPr>
        <p:spPr>
          <a:xfrm>
            <a:off x="875175" y="3151613"/>
            <a:ext cx="33393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aven Pro"/>
                <a:ea typeface="Maven Pro"/>
                <a:cs typeface="Maven Pro"/>
                <a:sym typeface="Maven Pro"/>
              </a:rPr>
              <a:t>39 unique phonemes in the ARPABet</a:t>
            </a:r>
            <a:r>
              <a:rPr lang="en" sz="2000">
                <a:solidFill>
                  <a:schemeClr val="dk1"/>
                </a:solidFill>
                <a:latin typeface="Maven Pro"/>
                <a:ea typeface="Maven Pro"/>
                <a:cs typeface="Maven Pro"/>
                <a:sym typeface="Maven Pro"/>
              </a:rPr>
              <a:t> </a:t>
            </a:r>
            <a:endParaRPr sz="2000">
              <a:solidFill>
                <a:schemeClr val="dk1"/>
              </a:solidFill>
              <a:latin typeface="Maven Pro"/>
              <a:ea typeface="Maven Pro"/>
              <a:cs typeface="Maven Pro"/>
              <a:sym typeface="Maven Pro"/>
            </a:endParaRPr>
          </a:p>
          <a:p>
            <a:pPr marL="0" lvl="0" indent="0" algn="l" rtl="0">
              <a:spcBef>
                <a:spcPts val="0"/>
              </a:spcBef>
              <a:spcAft>
                <a:spcPts val="0"/>
              </a:spcAft>
              <a:buNone/>
            </a:pPr>
            <a:r>
              <a:rPr lang="en" sz="2000">
                <a:solidFill>
                  <a:schemeClr val="dk1"/>
                </a:solidFill>
                <a:latin typeface="Maven Pro"/>
                <a:ea typeface="Maven Pro"/>
                <a:cs typeface="Maven Pro"/>
                <a:sym typeface="Maven Pro"/>
              </a:rPr>
              <a:t>→ label muscle signal data using these classifications</a:t>
            </a:r>
            <a:endParaRPr sz="2000">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6"/>
          <p:cNvSpPr txBox="1">
            <a:spLocks noGrp="1"/>
          </p:cNvSpPr>
          <p:nvPr>
            <p:ph type="title"/>
          </p:nvPr>
        </p:nvSpPr>
        <p:spPr>
          <a:xfrm>
            <a:off x="720000" y="3651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How do we analyze speech?</a:t>
            </a:r>
            <a:endParaRPr>
              <a:latin typeface="Maven Pro Medium"/>
              <a:ea typeface="Maven Pro Medium"/>
              <a:cs typeface="Maven Pro Medium"/>
              <a:sym typeface="Maven Pro Medium"/>
            </a:endParaRPr>
          </a:p>
          <a:p>
            <a:pPr marL="0" lvl="0" indent="0" algn="ctr" rtl="0">
              <a:spcBef>
                <a:spcPts val="0"/>
              </a:spcBef>
              <a:spcAft>
                <a:spcPts val="0"/>
              </a:spcAft>
              <a:buNone/>
            </a:pPr>
            <a:endParaRPr/>
          </a:p>
        </p:txBody>
      </p:sp>
      <p:sp>
        <p:nvSpPr>
          <p:cNvPr id="585" name="Google Shape;585;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586" name="Google Shape;586;p46" title="Screenshot 2025-04-26 at 19.48.06.png"/>
          <p:cNvPicPr preferRelativeResize="0"/>
          <p:nvPr/>
        </p:nvPicPr>
        <p:blipFill>
          <a:blip r:embed="rId3">
            <a:alphaModFix/>
          </a:blip>
          <a:stretch>
            <a:fillRect/>
          </a:stretch>
        </p:blipFill>
        <p:spPr>
          <a:xfrm>
            <a:off x="206300" y="3875675"/>
            <a:ext cx="5904201" cy="1075375"/>
          </a:xfrm>
          <a:prstGeom prst="rect">
            <a:avLst/>
          </a:prstGeom>
          <a:noFill/>
          <a:ln w="9525" cap="flat" cmpd="sng">
            <a:solidFill>
              <a:schemeClr val="dk1"/>
            </a:solidFill>
            <a:prstDash val="solid"/>
            <a:round/>
            <a:headEnd type="none" w="sm" len="sm"/>
            <a:tailEnd type="none" w="sm" len="sm"/>
          </a:ln>
        </p:spPr>
      </p:pic>
      <p:pic>
        <p:nvPicPr>
          <p:cNvPr id="587" name="Google Shape;587;p46" title="Screenshot 2025-04-26 at 19.47.04.png"/>
          <p:cNvPicPr preferRelativeResize="0"/>
          <p:nvPr/>
        </p:nvPicPr>
        <p:blipFill>
          <a:blip r:embed="rId4">
            <a:alphaModFix/>
          </a:blip>
          <a:stretch>
            <a:fillRect/>
          </a:stretch>
        </p:blipFill>
        <p:spPr>
          <a:xfrm>
            <a:off x="6292725" y="1541450"/>
            <a:ext cx="2264025" cy="2714824"/>
          </a:xfrm>
          <a:prstGeom prst="rect">
            <a:avLst/>
          </a:prstGeom>
          <a:noFill/>
          <a:ln w="9525" cap="flat" cmpd="sng">
            <a:solidFill>
              <a:schemeClr val="dk1"/>
            </a:solidFill>
            <a:prstDash val="solid"/>
            <a:round/>
            <a:headEnd type="none" w="sm" len="sm"/>
            <a:tailEnd type="none" w="sm" len="sm"/>
          </a:ln>
        </p:spPr>
      </p:pic>
      <p:sp>
        <p:nvSpPr>
          <p:cNvPr id="588" name="Google Shape;588;p46"/>
          <p:cNvSpPr txBox="1"/>
          <p:nvPr/>
        </p:nvSpPr>
        <p:spPr>
          <a:xfrm>
            <a:off x="720000" y="1786800"/>
            <a:ext cx="2574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Maven Pro"/>
                <a:ea typeface="Maven Pro"/>
                <a:cs typeface="Maven Pro"/>
                <a:sym typeface="Maven Pro"/>
              </a:rPr>
              <a:t>Simultaneously</a:t>
            </a:r>
            <a:r>
              <a:rPr lang="en" sz="1800" b="1">
                <a:solidFill>
                  <a:schemeClr val="dk1"/>
                </a:solidFill>
                <a:latin typeface="Maven Pro"/>
                <a:ea typeface="Maven Pro"/>
                <a:cs typeface="Maven Pro"/>
                <a:sym typeface="Maven Pro"/>
              </a:rPr>
              <a:t> </a:t>
            </a:r>
            <a:r>
              <a:rPr lang="en" sz="1800">
                <a:solidFill>
                  <a:schemeClr val="dk1"/>
                </a:solidFill>
                <a:latin typeface="Maven Pro"/>
                <a:ea typeface="Maven Pro"/>
                <a:cs typeface="Maven Pro"/>
                <a:sym typeface="Maven Pro"/>
              </a:rPr>
              <a:t>record </a:t>
            </a:r>
            <a:r>
              <a:rPr lang="en" sz="1800" b="1">
                <a:solidFill>
                  <a:schemeClr val="dk1"/>
                </a:solidFill>
                <a:latin typeface="Maven Pro"/>
                <a:ea typeface="Maven Pro"/>
                <a:cs typeface="Maven Pro"/>
                <a:sym typeface="Maven Pro"/>
              </a:rPr>
              <a:t>audio </a:t>
            </a:r>
            <a:r>
              <a:rPr lang="en" sz="1800">
                <a:solidFill>
                  <a:schemeClr val="dk1"/>
                </a:solidFill>
                <a:latin typeface="Maven Pro"/>
                <a:ea typeface="Maven Pro"/>
                <a:cs typeface="Maven Pro"/>
                <a:sym typeface="Maven Pro"/>
              </a:rPr>
              <a:t>and</a:t>
            </a:r>
            <a:r>
              <a:rPr lang="en" sz="1800" b="1">
                <a:solidFill>
                  <a:schemeClr val="dk1"/>
                </a:solidFill>
                <a:latin typeface="Maven Pro"/>
                <a:ea typeface="Maven Pro"/>
                <a:cs typeface="Maven Pro"/>
                <a:sym typeface="Maven Pro"/>
              </a:rPr>
              <a:t> muscle signals</a:t>
            </a:r>
            <a:endParaRPr sz="1800">
              <a:solidFill>
                <a:schemeClr val="dk1"/>
              </a:solidFill>
              <a:latin typeface="Maven Pro"/>
              <a:ea typeface="Maven Pro"/>
              <a:cs typeface="Maven Pro"/>
              <a:sym typeface="Maven Pro"/>
            </a:endParaRPr>
          </a:p>
          <a:p>
            <a:pPr marL="0" lvl="0" indent="0" algn="l" rtl="0">
              <a:spcBef>
                <a:spcPts val="0"/>
              </a:spcBef>
              <a:spcAft>
                <a:spcPts val="0"/>
              </a:spcAft>
              <a:buNone/>
            </a:pPr>
            <a:r>
              <a:rPr lang="en" sz="1800">
                <a:solidFill>
                  <a:schemeClr val="dk1"/>
                </a:solidFill>
                <a:latin typeface="Maven Pro"/>
                <a:ea typeface="Maven Pro"/>
                <a:cs typeface="Maven Pro"/>
                <a:sym typeface="Maven Pro"/>
              </a:rPr>
              <a:t>→ which muscles create which phoneme</a:t>
            </a:r>
            <a:endParaRPr sz="1800">
              <a:solidFill>
                <a:schemeClr val="dk1"/>
              </a:solidFill>
              <a:latin typeface="Maven Pro"/>
              <a:ea typeface="Maven Pro"/>
              <a:cs typeface="Maven Pro"/>
              <a:sym typeface="Maven Pro"/>
            </a:endParaRPr>
          </a:p>
        </p:txBody>
      </p:sp>
      <p:grpSp>
        <p:nvGrpSpPr>
          <p:cNvPr id="589" name="Google Shape;589;p46"/>
          <p:cNvGrpSpPr/>
          <p:nvPr/>
        </p:nvGrpSpPr>
        <p:grpSpPr>
          <a:xfrm>
            <a:off x="3404904" y="1541447"/>
            <a:ext cx="2705523" cy="2060607"/>
            <a:chOff x="3499499" y="1763200"/>
            <a:chExt cx="1602038" cy="1287075"/>
          </a:xfrm>
        </p:grpSpPr>
        <p:pic>
          <p:nvPicPr>
            <p:cNvPr id="590" name="Google Shape;590;p46"/>
            <p:cNvPicPr preferRelativeResize="0"/>
            <p:nvPr/>
          </p:nvPicPr>
          <p:blipFill rotWithShape="1">
            <a:blip r:embed="rId5">
              <a:alphaModFix/>
            </a:blip>
            <a:srcRect r="83510"/>
            <a:stretch/>
          </p:blipFill>
          <p:spPr>
            <a:xfrm>
              <a:off x="3499499" y="1763200"/>
              <a:ext cx="469250" cy="1287075"/>
            </a:xfrm>
            <a:prstGeom prst="rect">
              <a:avLst/>
            </a:prstGeom>
            <a:noFill/>
            <a:ln w="9525" cap="flat" cmpd="sng">
              <a:solidFill>
                <a:schemeClr val="dk1"/>
              </a:solidFill>
              <a:prstDash val="solid"/>
              <a:round/>
              <a:headEnd type="none" w="sm" len="sm"/>
              <a:tailEnd type="none" w="sm" len="sm"/>
            </a:ln>
          </p:spPr>
        </p:pic>
        <p:pic>
          <p:nvPicPr>
            <p:cNvPr id="591" name="Google Shape;591;p46"/>
            <p:cNvPicPr preferRelativeResize="0"/>
            <p:nvPr/>
          </p:nvPicPr>
          <p:blipFill rotWithShape="1">
            <a:blip r:embed="rId5">
              <a:alphaModFix/>
            </a:blip>
            <a:srcRect l="38514" r="47544"/>
            <a:stretch/>
          </p:blipFill>
          <p:spPr>
            <a:xfrm>
              <a:off x="3968750" y="1763200"/>
              <a:ext cx="396726" cy="1287075"/>
            </a:xfrm>
            <a:prstGeom prst="rect">
              <a:avLst/>
            </a:prstGeom>
            <a:noFill/>
            <a:ln w="9525" cap="flat" cmpd="sng">
              <a:solidFill>
                <a:schemeClr val="dk1"/>
              </a:solidFill>
              <a:prstDash val="solid"/>
              <a:round/>
              <a:headEnd type="none" w="sm" len="sm"/>
              <a:tailEnd type="none" w="sm" len="sm"/>
            </a:ln>
          </p:spPr>
        </p:pic>
        <p:pic>
          <p:nvPicPr>
            <p:cNvPr id="592" name="Google Shape;592;p46"/>
            <p:cNvPicPr preferRelativeResize="0"/>
            <p:nvPr/>
          </p:nvPicPr>
          <p:blipFill rotWithShape="1">
            <a:blip r:embed="rId5">
              <a:alphaModFix/>
            </a:blip>
            <a:srcRect l="74133"/>
            <a:stretch/>
          </p:blipFill>
          <p:spPr>
            <a:xfrm>
              <a:off x="4365463" y="1763213"/>
              <a:ext cx="736075" cy="1287050"/>
            </a:xfrm>
            <a:prstGeom prst="rect">
              <a:avLst/>
            </a:prstGeom>
            <a:noFill/>
            <a:ln w="9525" cap="flat" cmpd="sng">
              <a:solidFill>
                <a:schemeClr val="dk1"/>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7"/>
          <p:cNvSpPr txBox="1">
            <a:spLocks noGrp="1"/>
          </p:cNvSpPr>
          <p:nvPr>
            <p:ph type="title"/>
          </p:nvPr>
        </p:nvSpPr>
        <p:spPr>
          <a:xfrm>
            <a:off x="836225" y="1720050"/>
            <a:ext cx="4181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System Design </a:t>
            </a:r>
            <a:endParaRPr>
              <a:latin typeface="Maven Pro Medium"/>
              <a:ea typeface="Maven Pro Medium"/>
              <a:cs typeface="Maven Pro Medium"/>
              <a:sym typeface="Maven Pro Medium"/>
            </a:endParaRPr>
          </a:p>
        </p:txBody>
      </p:sp>
      <p:sp>
        <p:nvSpPr>
          <p:cNvPr id="598" name="Google Shape;598;p47"/>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grpSp>
        <p:nvGrpSpPr>
          <p:cNvPr id="599" name="Google Shape;599;p47"/>
          <p:cNvGrpSpPr/>
          <p:nvPr/>
        </p:nvGrpSpPr>
        <p:grpSpPr>
          <a:xfrm>
            <a:off x="7421075" y="539500"/>
            <a:ext cx="1009703" cy="130500"/>
            <a:chOff x="5461400" y="616025"/>
            <a:chExt cx="1009703" cy="130500"/>
          </a:xfrm>
        </p:grpSpPr>
        <p:sp>
          <p:nvSpPr>
            <p:cNvPr id="600" name="Google Shape;600;p47"/>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47"/>
          <p:cNvGrpSpPr/>
          <p:nvPr/>
        </p:nvGrpSpPr>
        <p:grpSpPr>
          <a:xfrm>
            <a:off x="836225" y="4473500"/>
            <a:ext cx="1009703" cy="130500"/>
            <a:chOff x="5461400" y="616025"/>
            <a:chExt cx="1009703" cy="130500"/>
          </a:xfrm>
        </p:grpSpPr>
        <p:sp>
          <p:nvSpPr>
            <p:cNvPr id="606" name="Google Shape;606;p47"/>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612" name="Google Shape;612;p47"/>
          <p:cNvPicPr preferRelativeResize="0"/>
          <p:nvPr/>
        </p:nvPicPr>
        <p:blipFill>
          <a:blip r:embed="rId3">
            <a:alphaModFix/>
          </a:blip>
          <a:stretch>
            <a:fillRect/>
          </a:stretch>
        </p:blipFill>
        <p:spPr>
          <a:xfrm>
            <a:off x="7348425" y="4231075"/>
            <a:ext cx="1668600" cy="71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8"/>
          <p:cNvSpPr txBox="1"/>
          <p:nvPr/>
        </p:nvSpPr>
        <p:spPr>
          <a:xfrm>
            <a:off x="215675" y="4747825"/>
            <a:ext cx="7916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Maven Pro"/>
                <a:ea typeface="Maven Pro"/>
                <a:cs typeface="Maven Pro"/>
                <a:sym typeface="Maven Pro"/>
              </a:rPr>
              <a:t>Source: [4] AceMap. "Field: 2031856305." DDScholar, ddescholar.acemap.info/field/2031856305.</a:t>
            </a:r>
            <a:endParaRPr sz="1100">
              <a:solidFill>
                <a:schemeClr val="dk1"/>
              </a:solidFill>
              <a:latin typeface="Maven Pro"/>
              <a:ea typeface="Maven Pro"/>
              <a:cs typeface="Maven Pro"/>
              <a:sym typeface="Maven Pro"/>
            </a:endParaRPr>
          </a:p>
        </p:txBody>
      </p:sp>
      <p:sp>
        <p:nvSpPr>
          <p:cNvPr id="618" name="Google Shape;618;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What is Electromyography (EMG)?</a:t>
            </a:r>
            <a:endParaRPr>
              <a:latin typeface="Maven Pro Medium"/>
              <a:ea typeface="Maven Pro Medium"/>
              <a:cs typeface="Maven Pro Medium"/>
              <a:sym typeface="Maven Pro Medium"/>
            </a:endParaRPr>
          </a:p>
        </p:txBody>
      </p:sp>
      <p:sp>
        <p:nvSpPr>
          <p:cNvPr id="619" name="Google Shape;619;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620" name="Google Shape;620;p48"/>
          <p:cNvSpPr txBox="1">
            <a:spLocks noGrp="1"/>
          </p:cNvSpPr>
          <p:nvPr>
            <p:ph type="body" idx="1"/>
          </p:nvPr>
        </p:nvSpPr>
        <p:spPr>
          <a:xfrm>
            <a:off x="836850" y="1940100"/>
            <a:ext cx="7470300" cy="173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accent1"/>
                </a:solidFill>
              </a:rPr>
              <a:t>Records the electrical activity produced by the articulatory muscles involved in subvocalization. </a:t>
            </a:r>
            <a:r>
              <a:rPr lang="en" sz="1600"/>
              <a:t>[4]</a:t>
            </a: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624"/>
        <p:cNvGrpSpPr/>
        <p:nvPr/>
      </p:nvGrpSpPr>
      <p:grpSpPr>
        <a:xfrm>
          <a:off x="0" y="0"/>
          <a:ext cx="0" cy="0"/>
          <a:chOff x="0" y="0"/>
          <a:chExt cx="0" cy="0"/>
        </a:xfrm>
      </p:grpSpPr>
      <p:sp>
        <p:nvSpPr>
          <p:cNvPr id="625" name="Google Shape;625;p49"/>
          <p:cNvSpPr/>
          <p:nvPr/>
        </p:nvSpPr>
        <p:spPr>
          <a:xfrm>
            <a:off x="2210900" y="1138975"/>
            <a:ext cx="5700900" cy="38730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626" name="Google Shape;626;p49"/>
          <p:cNvSpPr/>
          <p:nvPr/>
        </p:nvSpPr>
        <p:spPr>
          <a:xfrm>
            <a:off x="2510438" y="1265875"/>
            <a:ext cx="2458800" cy="36192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627" name="Google Shape;627;p49"/>
          <p:cNvSpPr/>
          <p:nvPr/>
        </p:nvSpPr>
        <p:spPr>
          <a:xfrm>
            <a:off x="2944550" y="4011875"/>
            <a:ext cx="1504800" cy="695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Classifier</a:t>
            </a:r>
            <a:endParaRPr sz="1600" b="1">
              <a:solidFill>
                <a:schemeClr val="accent6"/>
              </a:solidFill>
              <a:latin typeface="Maven Pro"/>
              <a:ea typeface="Maven Pro"/>
              <a:cs typeface="Maven Pro"/>
              <a:sym typeface="Maven Pro"/>
            </a:endParaRPr>
          </a:p>
        </p:txBody>
      </p:sp>
      <p:sp>
        <p:nvSpPr>
          <p:cNvPr id="628" name="Google Shape;628;p49"/>
          <p:cNvSpPr/>
          <p:nvPr/>
        </p:nvSpPr>
        <p:spPr>
          <a:xfrm>
            <a:off x="2926850" y="1511900"/>
            <a:ext cx="1540200" cy="653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Preprocessor</a:t>
            </a:r>
            <a:endParaRPr sz="1600" b="1">
              <a:solidFill>
                <a:schemeClr val="accent4"/>
              </a:solidFill>
              <a:latin typeface="Maven Pro"/>
              <a:ea typeface="Maven Pro"/>
              <a:cs typeface="Maven Pro"/>
              <a:sym typeface="Maven Pro"/>
            </a:endParaRPr>
          </a:p>
        </p:txBody>
      </p:sp>
      <p:sp>
        <p:nvSpPr>
          <p:cNvPr id="629" name="Google Shape;629;p49"/>
          <p:cNvSpPr txBox="1">
            <a:spLocks noGrp="1"/>
          </p:cNvSpPr>
          <p:nvPr>
            <p:ph type="title"/>
          </p:nvPr>
        </p:nvSpPr>
        <p:spPr>
          <a:xfrm>
            <a:off x="720000" y="3324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System Overview</a:t>
            </a:r>
            <a:endParaRPr>
              <a:latin typeface="Maven Pro Medium"/>
              <a:ea typeface="Maven Pro Medium"/>
              <a:cs typeface="Maven Pro Medium"/>
              <a:sym typeface="Maven Pro Medium"/>
            </a:endParaRPr>
          </a:p>
        </p:txBody>
      </p:sp>
      <p:sp>
        <p:nvSpPr>
          <p:cNvPr id="630" name="Google Shape;630;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cxnSp>
        <p:nvCxnSpPr>
          <p:cNvPr id="631" name="Google Shape;631;p49"/>
          <p:cNvCxnSpPr>
            <a:endCxn id="628" idx="1"/>
          </p:cNvCxnSpPr>
          <p:nvPr/>
        </p:nvCxnSpPr>
        <p:spPr>
          <a:xfrm>
            <a:off x="1480850" y="1828550"/>
            <a:ext cx="1446000" cy="9900"/>
          </a:xfrm>
          <a:prstGeom prst="straightConnector1">
            <a:avLst/>
          </a:prstGeom>
          <a:noFill/>
          <a:ln w="19050" cap="flat" cmpd="sng">
            <a:solidFill>
              <a:schemeClr val="dk1"/>
            </a:solidFill>
            <a:prstDash val="solid"/>
            <a:round/>
            <a:headEnd type="none" w="med" len="med"/>
            <a:tailEnd type="triangle" w="med" len="med"/>
          </a:ln>
        </p:spPr>
      </p:cxnSp>
      <p:cxnSp>
        <p:nvCxnSpPr>
          <p:cNvPr id="632" name="Google Shape;632;p49"/>
          <p:cNvCxnSpPr>
            <a:stCxn id="633" idx="2"/>
            <a:endCxn id="627" idx="0"/>
          </p:cNvCxnSpPr>
          <p:nvPr/>
        </p:nvCxnSpPr>
        <p:spPr>
          <a:xfrm rot="-5400000" flipH="1">
            <a:off x="3398750" y="3713188"/>
            <a:ext cx="597000" cy="600"/>
          </a:xfrm>
          <a:prstGeom prst="curvedConnector3">
            <a:avLst>
              <a:gd name="adj1" fmla="val 49991"/>
            </a:avLst>
          </a:prstGeom>
          <a:noFill/>
          <a:ln w="19050" cap="flat" cmpd="sng">
            <a:solidFill>
              <a:schemeClr val="dk2"/>
            </a:solidFill>
            <a:prstDash val="solid"/>
            <a:round/>
            <a:headEnd type="none" w="med" len="med"/>
            <a:tailEnd type="stealth" w="med" len="med"/>
          </a:ln>
        </p:spPr>
      </p:cxnSp>
      <p:cxnSp>
        <p:nvCxnSpPr>
          <p:cNvPr id="634" name="Google Shape;634;p49"/>
          <p:cNvCxnSpPr>
            <a:stCxn id="627" idx="3"/>
            <a:endCxn id="635" idx="1"/>
          </p:cNvCxnSpPr>
          <p:nvPr/>
        </p:nvCxnSpPr>
        <p:spPr>
          <a:xfrm>
            <a:off x="4449350" y="4359425"/>
            <a:ext cx="1552800" cy="0"/>
          </a:xfrm>
          <a:prstGeom prst="straightConnector1">
            <a:avLst/>
          </a:prstGeom>
          <a:noFill/>
          <a:ln w="19050" cap="flat" cmpd="sng">
            <a:solidFill>
              <a:schemeClr val="dk2"/>
            </a:solidFill>
            <a:prstDash val="solid"/>
            <a:round/>
            <a:headEnd type="none" w="med" len="med"/>
            <a:tailEnd type="triangle" w="med" len="med"/>
          </a:ln>
        </p:spPr>
      </p:cxnSp>
      <p:sp>
        <p:nvSpPr>
          <p:cNvPr id="635" name="Google Shape;635;p49"/>
          <p:cNvSpPr/>
          <p:nvPr/>
        </p:nvSpPr>
        <p:spPr>
          <a:xfrm>
            <a:off x="6002075" y="4011875"/>
            <a:ext cx="1644300" cy="695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Text To Speech</a:t>
            </a:r>
            <a:endParaRPr sz="1600" b="1">
              <a:solidFill>
                <a:schemeClr val="accent6"/>
              </a:solidFill>
              <a:latin typeface="Maven Pro"/>
              <a:ea typeface="Maven Pro"/>
              <a:cs typeface="Maven Pro"/>
              <a:sym typeface="Maven Pro"/>
            </a:endParaRPr>
          </a:p>
        </p:txBody>
      </p:sp>
      <p:sp>
        <p:nvSpPr>
          <p:cNvPr id="636" name="Google Shape;636;p49"/>
          <p:cNvSpPr txBox="1"/>
          <p:nvPr/>
        </p:nvSpPr>
        <p:spPr>
          <a:xfrm>
            <a:off x="1934475" y="1960350"/>
            <a:ext cx="926100" cy="299700"/>
          </a:xfrm>
          <a:prstGeom prst="rect">
            <a:avLst/>
          </a:prstGeom>
          <a:solidFill>
            <a:srgbClr val="18181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5"/>
                </a:solidFill>
                <a:latin typeface="Maven Pro"/>
                <a:ea typeface="Maven Pro"/>
                <a:cs typeface="Maven Pro"/>
                <a:sym typeface="Maven Pro"/>
              </a:rPr>
              <a:t>sEMG Data</a:t>
            </a:r>
            <a:endParaRPr sz="1900" b="1">
              <a:solidFill>
                <a:schemeClr val="accent5"/>
              </a:solidFill>
              <a:latin typeface="Maven Pro"/>
              <a:ea typeface="Maven Pro"/>
              <a:cs typeface="Maven Pro"/>
              <a:sym typeface="Maven Pro"/>
            </a:endParaRPr>
          </a:p>
        </p:txBody>
      </p:sp>
      <p:sp>
        <p:nvSpPr>
          <p:cNvPr id="637" name="Google Shape;637;p49"/>
          <p:cNvSpPr txBox="1"/>
          <p:nvPr/>
        </p:nvSpPr>
        <p:spPr>
          <a:xfrm>
            <a:off x="3836925" y="2260038"/>
            <a:ext cx="1247400" cy="2697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4"/>
                </a:solidFill>
                <a:latin typeface="Maven Pro"/>
                <a:ea typeface="Maven Pro"/>
                <a:cs typeface="Maven Pro"/>
                <a:sym typeface="Maven Pro"/>
              </a:rPr>
              <a:t>Processed Data</a:t>
            </a:r>
            <a:endParaRPr sz="1900" b="1">
              <a:solidFill>
                <a:schemeClr val="accent4"/>
              </a:solidFill>
              <a:latin typeface="Maven Pro"/>
              <a:ea typeface="Maven Pro"/>
              <a:cs typeface="Maven Pro"/>
              <a:sym typeface="Maven Pro"/>
            </a:endParaRPr>
          </a:p>
        </p:txBody>
      </p:sp>
      <p:sp>
        <p:nvSpPr>
          <p:cNvPr id="638" name="Google Shape;638;p49"/>
          <p:cNvSpPr txBox="1"/>
          <p:nvPr/>
        </p:nvSpPr>
        <p:spPr>
          <a:xfrm>
            <a:off x="4713475" y="4410200"/>
            <a:ext cx="881400" cy="2400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4"/>
                </a:solidFill>
                <a:latin typeface="Maven Pro"/>
                <a:ea typeface="Maven Pro"/>
                <a:cs typeface="Maven Pro"/>
                <a:sym typeface="Maven Pro"/>
              </a:rPr>
              <a:t>Phonemes</a:t>
            </a:r>
            <a:endParaRPr sz="1900" b="1">
              <a:solidFill>
                <a:schemeClr val="accent4"/>
              </a:solidFill>
              <a:latin typeface="Maven Pro"/>
              <a:ea typeface="Maven Pro"/>
              <a:cs typeface="Maven Pro"/>
              <a:sym typeface="Maven Pro"/>
            </a:endParaRPr>
          </a:p>
        </p:txBody>
      </p:sp>
      <p:pic>
        <p:nvPicPr>
          <p:cNvPr id="639" name="Google Shape;639;p49"/>
          <p:cNvPicPr preferRelativeResize="0"/>
          <p:nvPr/>
        </p:nvPicPr>
        <p:blipFill>
          <a:blip r:embed="rId3">
            <a:alphaModFix/>
          </a:blip>
          <a:stretch>
            <a:fillRect/>
          </a:stretch>
        </p:blipFill>
        <p:spPr>
          <a:xfrm>
            <a:off x="5156606" y="1215407"/>
            <a:ext cx="2692750" cy="2019575"/>
          </a:xfrm>
          <a:prstGeom prst="rect">
            <a:avLst/>
          </a:prstGeom>
          <a:noFill/>
          <a:ln>
            <a:noFill/>
          </a:ln>
        </p:spPr>
      </p:pic>
      <p:pic>
        <p:nvPicPr>
          <p:cNvPr id="640" name="Google Shape;640;p49"/>
          <p:cNvPicPr preferRelativeResize="0"/>
          <p:nvPr/>
        </p:nvPicPr>
        <p:blipFill>
          <a:blip r:embed="rId4">
            <a:alphaModFix/>
          </a:blip>
          <a:stretch>
            <a:fillRect/>
          </a:stretch>
        </p:blipFill>
        <p:spPr>
          <a:xfrm>
            <a:off x="535538" y="1066375"/>
            <a:ext cx="1398950" cy="1398950"/>
          </a:xfrm>
          <a:prstGeom prst="rect">
            <a:avLst/>
          </a:prstGeom>
          <a:noFill/>
          <a:ln>
            <a:noFill/>
          </a:ln>
        </p:spPr>
      </p:pic>
      <p:sp>
        <p:nvSpPr>
          <p:cNvPr id="633" name="Google Shape;633;p49"/>
          <p:cNvSpPr/>
          <p:nvPr/>
        </p:nvSpPr>
        <p:spPr>
          <a:xfrm>
            <a:off x="2899250" y="2761888"/>
            <a:ext cx="1595400" cy="653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Feature Extractor</a:t>
            </a:r>
            <a:endParaRPr sz="1600" b="1">
              <a:solidFill>
                <a:schemeClr val="accent4"/>
              </a:solidFill>
              <a:latin typeface="Maven Pro"/>
              <a:ea typeface="Maven Pro"/>
              <a:cs typeface="Maven Pro"/>
              <a:sym typeface="Maven Pro"/>
            </a:endParaRPr>
          </a:p>
        </p:txBody>
      </p:sp>
      <p:cxnSp>
        <p:nvCxnSpPr>
          <p:cNvPr id="641" name="Google Shape;641;p49"/>
          <p:cNvCxnSpPr/>
          <p:nvPr/>
        </p:nvCxnSpPr>
        <p:spPr>
          <a:xfrm rot="-5400000" flipH="1">
            <a:off x="3398450" y="2463200"/>
            <a:ext cx="597000" cy="600"/>
          </a:xfrm>
          <a:prstGeom prst="curvedConnector3">
            <a:avLst>
              <a:gd name="adj1" fmla="val 49992"/>
            </a:avLst>
          </a:prstGeom>
          <a:noFill/>
          <a:ln w="19050" cap="flat" cmpd="sng">
            <a:solidFill>
              <a:schemeClr val="dk2"/>
            </a:solidFill>
            <a:prstDash val="solid"/>
            <a:round/>
            <a:headEnd type="none" w="med" len="med"/>
            <a:tailEnd type="stealth" w="med" len="med"/>
          </a:ln>
        </p:spPr>
      </p:cxnSp>
      <p:sp>
        <p:nvSpPr>
          <p:cNvPr id="642" name="Google Shape;642;p49"/>
          <p:cNvSpPr txBox="1"/>
          <p:nvPr/>
        </p:nvSpPr>
        <p:spPr>
          <a:xfrm>
            <a:off x="2692100" y="3593438"/>
            <a:ext cx="836700" cy="2400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4"/>
                </a:solidFill>
                <a:latin typeface="Maven Pro"/>
                <a:ea typeface="Maven Pro"/>
                <a:cs typeface="Maven Pro"/>
                <a:sym typeface="Maven Pro"/>
              </a:rPr>
              <a:t>Features</a:t>
            </a:r>
            <a:endParaRPr sz="1900" b="1">
              <a:solidFill>
                <a:schemeClr val="accent4"/>
              </a:solidFill>
              <a:latin typeface="Maven Pro"/>
              <a:ea typeface="Maven Pro"/>
              <a:cs typeface="Maven Pro"/>
              <a:sym typeface="Maven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0"/>
          <p:cNvSpPr/>
          <p:nvPr/>
        </p:nvSpPr>
        <p:spPr>
          <a:xfrm>
            <a:off x="2210900" y="1138975"/>
            <a:ext cx="5700900" cy="38730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648" name="Google Shape;648;p50"/>
          <p:cNvSpPr/>
          <p:nvPr/>
        </p:nvSpPr>
        <p:spPr>
          <a:xfrm>
            <a:off x="2510438" y="1265875"/>
            <a:ext cx="2458800" cy="3619200"/>
          </a:xfrm>
          <a:prstGeom prst="roundRect">
            <a:avLst>
              <a:gd name="adj" fmla="val 16667"/>
            </a:avLst>
          </a:prstGeom>
          <a:solidFill>
            <a:schemeClr val="accent3"/>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649" name="Google Shape;649;p50"/>
          <p:cNvSpPr/>
          <p:nvPr/>
        </p:nvSpPr>
        <p:spPr>
          <a:xfrm>
            <a:off x="2944550" y="4011875"/>
            <a:ext cx="1504800" cy="695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Classifier</a:t>
            </a:r>
            <a:endParaRPr sz="1600" b="1">
              <a:solidFill>
                <a:schemeClr val="accent6"/>
              </a:solidFill>
              <a:latin typeface="Maven Pro"/>
              <a:ea typeface="Maven Pro"/>
              <a:cs typeface="Maven Pro"/>
              <a:sym typeface="Maven Pro"/>
            </a:endParaRPr>
          </a:p>
        </p:txBody>
      </p:sp>
      <p:sp>
        <p:nvSpPr>
          <p:cNvPr id="650" name="Google Shape;650;p50"/>
          <p:cNvSpPr/>
          <p:nvPr/>
        </p:nvSpPr>
        <p:spPr>
          <a:xfrm>
            <a:off x="2926850" y="1511900"/>
            <a:ext cx="1540200" cy="653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Preprocessor</a:t>
            </a:r>
            <a:endParaRPr sz="1600" b="1">
              <a:solidFill>
                <a:schemeClr val="accent4"/>
              </a:solidFill>
              <a:latin typeface="Maven Pro"/>
              <a:ea typeface="Maven Pro"/>
              <a:cs typeface="Maven Pro"/>
              <a:sym typeface="Maven Pro"/>
            </a:endParaRPr>
          </a:p>
        </p:txBody>
      </p:sp>
      <p:sp>
        <p:nvSpPr>
          <p:cNvPr id="651" name="Google Shape;651;p50"/>
          <p:cNvSpPr txBox="1">
            <a:spLocks noGrp="1"/>
          </p:cNvSpPr>
          <p:nvPr>
            <p:ph type="title"/>
          </p:nvPr>
        </p:nvSpPr>
        <p:spPr>
          <a:xfrm>
            <a:off x="720000" y="3324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System Overview</a:t>
            </a:r>
            <a:endParaRPr>
              <a:latin typeface="Maven Pro Medium"/>
              <a:ea typeface="Maven Pro Medium"/>
              <a:cs typeface="Maven Pro Medium"/>
              <a:sym typeface="Maven Pro Medium"/>
            </a:endParaRPr>
          </a:p>
        </p:txBody>
      </p:sp>
      <p:sp>
        <p:nvSpPr>
          <p:cNvPr id="652" name="Google Shape;652;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cxnSp>
        <p:nvCxnSpPr>
          <p:cNvPr id="653" name="Google Shape;653;p50"/>
          <p:cNvCxnSpPr>
            <a:endCxn id="650" idx="1"/>
          </p:cNvCxnSpPr>
          <p:nvPr/>
        </p:nvCxnSpPr>
        <p:spPr>
          <a:xfrm>
            <a:off x="1480850" y="1828550"/>
            <a:ext cx="1446000" cy="9900"/>
          </a:xfrm>
          <a:prstGeom prst="straightConnector1">
            <a:avLst/>
          </a:prstGeom>
          <a:noFill/>
          <a:ln w="19050" cap="flat" cmpd="sng">
            <a:solidFill>
              <a:schemeClr val="dk1"/>
            </a:solidFill>
            <a:prstDash val="solid"/>
            <a:round/>
            <a:headEnd type="none" w="med" len="med"/>
            <a:tailEnd type="triangle" w="med" len="med"/>
          </a:ln>
        </p:spPr>
      </p:cxnSp>
      <p:cxnSp>
        <p:nvCxnSpPr>
          <p:cNvPr id="654" name="Google Shape;654;p50"/>
          <p:cNvCxnSpPr>
            <a:stCxn id="655" idx="2"/>
            <a:endCxn id="649" idx="0"/>
          </p:cNvCxnSpPr>
          <p:nvPr/>
        </p:nvCxnSpPr>
        <p:spPr>
          <a:xfrm rot="-5400000" flipH="1">
            <a:off x="3398750" y="3713188"/>
            <a:ext cx="597000" cy="600"/>
          </a:xfrm>
          <a:prstGeom prst="curvedConnector3">
            <a:avLst>
              <a:gd name="adj1" fmla="val 49991"/>
            </a:avLst>
          </a:prstGeom>
          <a:noFill/>
          <a:ln w="19050" cap="flat" cmpd="sng">
            <a:solidFill>
              <a:schemeClr val="dk2"/>
            </a:solidFill>
            <a:prstDash val="solid"/>
            <a:round/>
            <a:headEnd type="none" w="med" len="med"/>
            <a:tailEnd type="stealth" w="med" len="med"/>
          </a:ln>
        </p:spPr>
      </p:cxnSp>
      <p:cxnSp>
        <p:nvCxnSpPr>
          <p:cNvPr id="656" name="Google Shape;656;p50"/>
          <p:cNvCxnSpPr>
            <a:stCxn id="649" idx="3"/>
            <a:endCxn id="657" idx="1"/>
          </p:cNvCxnSpPr>
          <p:nvPr/>
        </p:nvCxnSpPr>
        <p:spPr>
          <a:xfrm>
            <a:off x="4449350" y="4359425"/>
            <a:ext cx="1552800" cy="0"/>
          </a:xfrm>
          <a:prstGeom prst="straightConnector1">
            <a:avLst/>
          </a:prstGeom>
          <a:noFill/>
          <a:ln w="19050" cap="flat" cmpd="sng">
            <a:solidFill>
              <a:schemeClr val="dk2"/>
            </a:solidFill>
            <a:prstDash val="solid"/>
            <a:round/>
            <a:headEnd type="none" w="med" len="med"/>
            <a:tailEnd type="triangle" w="med" len="med"/>
          </a:ln>
        </p:spPr>
      </p:cxnSp>
      <p:sp>
        <p:nvSpPr>
          <p:cNvPr id="657" name="Google Shape;657;p50"/>
          <p:cNvSpPr/>
          <p:nvPr/>
        </p:nvSpPr>
        <p:spPr>
          <a:xfrm>
            <a:off x="6002075" y="4011875"/>
            <a:ext cx="1644300" cy="695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Text To Speech</a:t>
            </a:r>
            <a:endParaRPr sz="1600" b="1">
              <a:solidFill>
                <a:schemeClr val="accent6"/>
              </a:solidFill>
              <a:latin typeface="Maven Pro"/>
              <a:ea typeface="Maven Pro"/>
              <a:cs typeface="Maven Pro"/>
              <a:sym typeface="Maven Pro"/>
            </a:endParaRPr>
          </a:p>
        </p:txBody>
      </p:sp>
      <p:sp>
        <p:nvSpPr>
          <p:cNvPr id="658" name="Google Shape;658;p50"/>
          <p:cNvSpPr txBox="1"/>
          <p:nvPr/>
        </p:nvSpPr>
        <p:spPr>
          <a:xfrm>
            <a:off x="1934475" y="1960350"/>
            <a:ext cx="926100" cy="299700"/>
          </a:xfrm>
          <a:prstGeom prst="rect">
            <a:avLst/>
          </a:prstGeom>
          <a:solidFill>
            <a:srgbClr val="18181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5"/>
                </a:solidFill>
                <a:latin typeface="Maven Pro"/>
                <a:ea typeface="Maven Pro"/>
                <a:cs typeface="Maven Pro"/>
                <a:sym typeface="Maven Pro"/>
              </a:rPr>
              <a:t>sEMG Data</a:t>
            </a:r>
            <a:endParaRPr sz="1900" b="1">
              <a:solidFill>
                <a:schemeClr val="accent5"/>
              </a:solidFill>
              <a:latin typeface="Maven Pro"/>
              <a:ea typeface="Maven Pro"/>
              <a:cs typeface="Maven Pro"/>
              <a:sym typeface="Maven Pro"/>
            </a:endParaRPr>
          </a:p>
        </p:txBody>
      </p:sp>
      <p:sp>
        <p:nvSpPr>
          <p:cNvPr id="659" name="Google Shape;659;p50"/>
          <p:cNvSpPr txBox="1"/>
          <p:nvPr/>
        </p:nvSpPr>
        <p:spPr>
          <a:xfrm>
            <a:off x="3836925" y="2260038"/>
            <a:ext cx="1247400" cy="2697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4"/>
                </a:solidFill>
                <a:latin typeface="Maven Pro"/>
                <a:ea typeface="Maven Pro"/>
                <a:cs typeface="Maven Pro"/>
                <a:sym typeface="Maven Pro"/>
              </a:rPr>
              <a:t>Processed Data</a:t>
            </a:r>
            <a:endParaRPr sz="1900" b="1">
              <a:solidFill>
                <a:schemeClr val="accent4"/>
              </a:solidFill>
              <a:latin typeface="Maven Pro"/>
              <a:ea typeface="Maven Pro"/>
              <a:cs typeface="Maven Pro"/>
              <a:sym typeface="Maven Pro"/>
            </a:endParaRPr>
          </a:p>
        </p:txBody>
      </p:sp>
      <p:sp>
        <p:nvSpPr>
          <p:cNvPr id="660" name="Google Shape;660;p50"/>
          <p:cNvSpPr txBox="1"/>
          <p:nvPr/>
        </p:nvSpPr>
        <p:spPr>
          <a:xfrm>
            <a:off x="4713475" y="4410200"/>
            <a:ext cx="881400" cy="2400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4"/>
                </a:solidFill>
                <a:latin typeface="Maven Pro"/>
                <a:ea typeface="Maven Pro"/>
                <a:cs typeface="Maven Pro"/>
                <a:sym typeface="Maven Pro"/>
              </a:rPr>
              <a:t>Phonemes</a:t>
            </a:r>
            <a:endParaRPr sz="1900" b="1">
              <a:solidFill>
                <a:schemeClr val="accent4"/>
              </a:solidFill>
              <a:latin typeface="Maven Pro"/>
              <a:ea typeface="Maven Pro"/>
              <a:cs typeface="Maven Pro"/>
              <a:sym typeface="Maven Pro"/>
            </a:endParaRPr>
          </a:p>
        </p:txBody>
      </p:sp>
      <p:pic>
        <p:nvPicPr>
          <p:cNvPr id="661" name="Google Shape;661;p50"/>
          <p:cNvPicPr preferRelativeResize="0"/>
          <p:nvPr/>
        </p:nvPicPr>
        <p:blipFill>
          <a:blip r:embed="rId3">
            <a:alphaModFix/>
          </a:blip>
          <a:stretch>
            <a:fillRect/>
          </a:stretch>
        </p:blipFill>
        <p:spPr>
          <a:xfrm>
            <a:off x="5156606" y="1215407"/>
            <a:ext cx="2692750" cy="2019575"/>
          </a:xfrm>
          <a:prstGeom prst="rect">
            <a:avLst/>
          </a:prstGeom>
          <a:noFill/>
          <a:ln>
            <a:noFill/>
          </a:ln>
        </p:spPr>
      </p:pic>
      <p:pic>
        <p:nvPicPr>
          <p:cNvPr id="662" name="Google Shape;662;p50"/>
          <p:cNvPicPr preferRelativeResize="0"/>
          <p:nvPr/>
        </p:nvPicPr>
        <p:blipFill>
          <a:blip r:embed="rId4">
            <a:alphaModFix/>
          </a:blip>
          <a:stretch>
            <a:fillRect/>
          </a:stretch>
        </p:blipFill>
        <p:spPr>
          <a:xfrm>
            <a:off x="535538" y="1066375"/>
            <a:ext cx="1398950" cy="1398950"/>
          </a:xfrm>
          <a:prstGeom prst="rect">
            <a:avLst/>
          </a:prstGeom>
          <a:noFill/>
          <a:ln>
            <a:noFill/>
          </a:ln>
        </p:spPr>
      </p:pic>
      <p:sp>
        <p:nvSpPr>
          <p:cNvPr id="655" name="Google Shape;655;p50"/>
          <p:cNvSpPr/>
          <p:nvPr/>
        </p:nvSpPr>
        <p:spPr>
          <a:xfrm>
            <a:off x="2899250" y="2761888"/>
            <a:ext cx="1595400" cy="653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4"/>
                </a:solidFill>
                <a:latin typeface="Maven Pro"/>
                <a:ea typeface="Maven Pro"/>
                <a:cs typeface="Maven Pro"/>
                <a:sym typeface="Maven Pro"/>
              </a:rPr>
              <a:t>Feature Extractor</a:t>
            </a:r>
            <a:endParaRPr sz="1600" b="1">
              <a:solidFill>
                <a:schemeClr val="accent4"/>
              </a:solidFill>
              <a:latin typeface="Maven Pro"/>
              <a:ea typeface="Maven Pro"/>
              <a:cs typeface="Maven Pro"/>
              <a:sym typeface="Maven Pro"/>
            </a:endParaRPr>
          </a:p>
        </p:txBody>
      </p:sp>
      <p:cxnSp>
        <p:nvCxnSpPr>
          <p:cNvPr id="663" name="Google Shape;663;p50"/>
          <p:cNvCxnSpPr/>
          <p:nvPr/>
        </p:nvCxnSpPr>
        <p:spPr>
          <a:xfrm rot="-5400000" flipH="1">
            <a:off x="3398450" y="2463200"/>
            <a:ext cx="597000" cy="600"/>
          </a:xfrm>
          <a:prstGeom prst="curvedConnector3">
            <a:avLst>
              <a:gd name="adj1" fmla="val 49992"/>
            </a:avLst>
          </a:prstGeom>
          <a:noFill/>
          <a:ln w="19050" cap="flat" cmpd="sng">
            <a:solidFill>
              <a:schemeClr val="dk2"/>
            </a:solidFill>
            <a:prstDash val="solid"/>
            <a:round/>
            <a:headEnd type="none" w="med" len="med"/>
            <a:tailEnd type="stealth" w="med" len="med"/>
          </a:ln>
        </p:spPr>
      </p:cxnSp>
      <p:sp>
        <p:nvSpPr>
          <p:cNvPr id="664" name="Google Shape;664;p50"/>
          <p:cNvSpPr txBox="1"/>
          <p:nvPr/>
        </p:nvSpPr>
        <p:spPr>
          <a:xfrm>
            <a:off x="2692100" y="3593438"/>
            <a:ext cx="836700" cy="240000"/>
          </a:xfrm>
          <a:prstGeom prst="rect">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accent4"/>
                </a:solidFill>
                <a:latin typeface="Maven Pro"/>
                <a:ea typeface="Maven Pro"/>
                <a:cs typeface="Maven Pro"/>
                <a:sym typeface="Maven Pro"/>
              </a:rPr>
              <a:t>Features</a:t>
            </a:r>
            <a:endParaRPr sz="1900" b="1">
              <a:solidFill>
                <a:schemeClr val="accent4"/>
              </a:solidFill>
              <a:latin typeface="Maven Pro"/>
              <a:ea typeface="Maven Pro"/>
              <a:cs typeface="Maven Pro"/>
              <a:sym typeface="Maven Pro"/>
            </a:endParaRPr>
          </a:p>
        </p:txBody>
      </p:sp>
      <p:cxnSp>
        <p:nvCxnSpPr>
          <p:cNvPr id="665" name="Google Shape;665;p50"/>
          <p:cNvCxnSpPr/>
          <p:nvPr/>
        </p:nvCxnSpPr>
        <p:spPr>
          <a:xfrm flipH="1">
            <a:off x="4942300" y="840475"/>
            <a:ext cx="754800" cy="518400"/>
          </a:xfrm>
          <a:prstGeom prst="straightConnector1">
            <a:avLst/>
          </a:prstGeom>
          <a:noFill/>
          <a:ln w="38100" cap="flat" cmpd="sng">
            <a:solidFill>
              <a:schemeClr val="dk2"/>
            </a:solidFill>
            <a:prstDash val="solid"/>
            <a:round/>
            <a:headEnd type="none" w="med" len="med"/>
            <a:tailEnd type="triangle" w="med" len="med"/>
          </a:ln>
        </p:spPr>
      </p:cxnSp>
      <p:sp>
        <p:nvSpPr>
          <p:cNvPr id="666" name="Google Shape;666;p50"/>
          <p:cNvSpPr txBox="1"/>
          <p:nvPr/>
        </p:nvSpPr>
        <p:spPr>
          <a:xfrm>
            <a:off x="5061025" y="394675"/>
            <a:ext cx="2883900" cy="78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Maven Pro"/>
                <a:ea typeface="Maven Pro"/>
                <a:cs typeface="Maven Pro"/>
                <a:sym typeface="Maven Pro"/>
              </a:rPr>
              <a:t>Focus of our research - Data Pipeline</a:t>
            </a:r>
            <a:endParaRPr b="1">
              <a:solidFill>
                <a:schemeClr val="dk1"/>
              </a:solidFill>
              <a:latin typeface="Maven Pro"/>
              <a:ea typeface="Maven Pro"/>
              <a:cs typeface="Maven Pro"/>
              <a:sym typeface="Maven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1"/>
          <p:cNvSpPr/>
          <p:nvPr/>
        </p:nvSpPr>
        <p:spPr>
          <a:xfrm>
            <a:off x="157650" y="1265875"/>
            <a:ext cx="8828700" cy="31485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672" name="Google Shape;672;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Data Pipeline</a:t>
            </a:r>
            <a:endParaRPr>
              <a:latin typeface="Maven Pro Medium"/>
              <a:ea typeface="Maven Pro Medium"/>
              <a:cs typeface="Maven Pro Medium"/>
              <a:sym typeface="Maven Pro Medium"/>
            </a:endParaRPr>
          </a:p>
          <a:p>
            <a:pPr marL="0" lvl="0" indent="0" algn="ctr" rtl="0">
              <a:spcBef>
                <a:spcPts val="0"/>
              </a:spcBef>
              <a:spcAft>
                <a:spcPts val="0"/>
              </a:spcAft>
              <a:buNone/>
            </a:pPr>
            <a:endParaRPr>
              <a:latin typeface="Maven Pro Medium"/>
              <a:ea typeface="Maven Pro Medium"/>
              <a:cs typeface="Maven Pro Medium"/>
              <a:sym typeface="Maven Pro Medium"/>
            </a:endParaRPr>
          </a:p>
        </p:txBody>
      </p:sp>
      <p:sp>
        <p:nvSpPr>
          <p:cNvPr id="673" name="Google Shape;673;p51"/>
          <p:cNvSpPr/>
          <p:nvPr/>
        </p:nvSpPr>
        <p:spPr>
          <a:xfrm>
            <a:off x="569050" y="1860450"/>
            <a:ext cx="1971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Maven Pro"/>
                <a:ea typeface="Maven Pro"/>
                <a:cs typeface="Maven Pro"/>
                <a:sym typeface="Maven Pro"/>
              </a:rPr>
              <a:t>     </a:t>
            </a:r>
            <a:r>
              <a:rPr lang="en" sz="1700" b="1">
                <a:solidFill>
                  <a:schemeClr val="accent6"/>
                </a:solidFill>
                <a:latin typeface="Maven Pro"/>
                <a:ea typeface="Maven Pro"/>
                <a:cs typeface="Maven Pro"/>
                <a:sym typeface="Maven Pro"/>
              </a:rPr>
              <a:t>Microphone</a:t>
            </a:r>
            <a:endParaRPr sz="1700" b="1">
              <a:solidFill>
                <a:schemeClr val="accent6"/>
              </a:solidFill>
              <a:latin typeface="Maven Pro"/>
              <a:ea typeface="Maven Pro"/>
              <a:cs typeface="Maven Pro"/>
              <a:sym typeface="Maven Pro"/>
            </a:endParaRPr>
          </a:p>
        </p:txBody>
      </p:sp>
      <p:sp>
        <p:nvSpPr>
          <p:cNvPr id="674" name="Google Shape;674;p51"/>
          <p:cNvSpPr/>
          <p:nvPr/>
        </p:nvSpPr>
        <p:spPr>
          <a:xfrm>
            <a:off x="569050" y="3226150"/>
            <a:ext cx="19719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accent6"/>
                </a:solidFill>
                <a:latin typeface="Maven Pro"/>
                <a:ea typeface="Maven Pro"/>
                <a:cs typeface="Maven Pro"/>
                <a:sym typeface="Maven Pro"/>
              </a:rPr>
              <a:t>   </a:t>
            </a:r>
            <a:r>
              <a:rPr lang="en" sz="1700" b="1">
                <a:solidFill>
                  <a:schemeClr val="accent6"/>
                </a:solidFill>
                <a:latin typeface="Maven Pro"/>
                <a:ea typeface="Maven Pro"/>
                <a:cs typeface="Maven Pro"/>
                <a:sym typeface="Maven Pro"/>
              </a:rPr>
              <a:t>Sensors</a:t>
            </a:r>
            <a:endParaRPr sz="1700" b="1">
              <a:solidFill>
                <a:schemeClr val="accent6"/>
              </a:solidFill>
              <a:latin typeface="Maven Pro"/>
              <a:ea typeface="Maven Pro"/>
              <a:cs typeface="Maven Pro"/>
              <a:sym typeface="Maven Pro"/>
            </a:endParaRPr>
          </a:p>
        </p:txBody>
      </p:sp>
      <p:sp>
        <p:nvSpPr>
          <p:cNvPr id="675" name="Google Shape;675;p51"/>
          <p:cNvSpPr/>
          <p:nvPr/>
        </p:nvSpPr>
        <p:spPr>
          <a:xfrm>
            <a:off x="3507775" y="1860450"/>
            <a:ext cx="1536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Labeling</a:t>
            </a:r>
            <a:endParaRPr sz="1700" b="1">
              <a:solidFill>
                <a:schemeClr val="accent6"/>
              </a:solidFill>
              <a:latin typeface="Maven Pro"/>
              <a:ea typeface="Maven Pro"/>
              <a:cs typeface="Maven Pro"/>
              <a:sym typeface="Maven Pro"/>
            </a:endParaRPr>
          </a:p>
        </p:txBody>
      </p:sp>
      <p:sp>
        <p:nvSpPr>
          <p:cNvPr id="676" name="Google Shape;676;p51"/>
          <p:cNvSpPr/>
          <p:nvPr/>
        </p:nvSpPr>
        <p:spPr>
          <a:xfrm>
            <a:off x="3390475"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Preprocessing</a:t>
            </a:r>
            <a:endParaRPr sz="1700" b="1">
              <a:solidFill>
                <a:schemeClr val="accent6"/>
              </a:solidFill>
              <a:latin typeface="Maven Pro"/>
              <a:ea typeface="Maven Pro"/>
              <a:cs typeface="Maven Pro"/>
              <a:sym typeface="Maven Pro"/>
            </a:endParaRPr>
          </a:p>
        </p:txBody>
      </p:sp>
      <p:sp>
        <p:nvSpPr>
          <p:cNvPr id="677" name="Google Shape;677;p51"/>
          <p:cNvSpPr txBox="1"/>
          <p:nvPr/>
        </p:nvSpPr>
        <p:spPr>
          <a:xfrm>
            <a:off x="3396925" y="2151650"/>
            <a:ext cx="140400" cy="1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678" name="Google Shape;678;p51"/>
          <p:cNvSpPr txBox="1"/>
          <p:nvPr/>
        </p:nvSpPr>
        <p:spPr>
          <a:xfrm>
            <a:off x="2459488" y="2249850"/>
            <a:ext cx="11298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Audio Data</a:t>
            </a:r>
            <a:endParaRPr sz="1200">
              <a:solidFill>
                <a:schemeClr val="dk1"/>
              </a:solidFill>
              <a:latin typeface="Maven Pro"/>
              <a:ea typeface="Maven Pro"/>
              <a:cs typeface="Maven Pro"/>
              <a:sym typeface="Maven Pro"/>
            </a:endParaRPr>
          </a:p>
        </p:txBody>
      </p:sp>
      <p:sp>
        <p:nvSpPr>
          <p:cNvPr id="679" name="Google Shape;679;p51"/>
          <p:cNvSpPr txBox="1"/>
          <p:nvPr/>
        </p:nvSpPr>
        <p:spPr>
          <a:xfrm>
            <a:off x="2390500" y="3261400"/>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EMG Data</a:t>
            </a:r>
            <a:endParaRPr sz="1200">
              <a:solidFill>
                <a:schemeClr val="dk1"/>
              </a:solidFill>
              <a:latin typeface="Maven Pro"/>
              <a:ea typeface="Maven Pro"/>
              <a:cs typeface="Maven Pro"/>
              <a:sym typeface="Maven Pro"/>
            </a:endParaRPr>
          </a:p>
        </p:txBody>
      </p:sp>
      <p:sp>
        <p:nvSpPr>
          <p:cNvPr id="680" name="Google Shape;680;p51"/>
          <p:cNvSpPr txBox="1"/>
          <p:nvPr/>
        </p:nvSpPr>
        <p:spPr>
          <a:xfrm>
            <a:off x="6187675" y="27101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Features</a:t>
            </a:r>
            <a:endParaRPr sz="1200">
              <a:solidFill>
                <a:schemeClr val="dk1"/>
              </a:solidFill>
              <a:latin typeface="Maven Pro"/>
              <a:ea typeface="Maven Pro"/>
              <a:cs typeface="Maven Pro"/>
              <a:sym typeface="Maven Pro"/>
            </a:endParaRPr>
          </a:p>
        </p:txBody>
      </p:sp>
      <p:sp>
        <p:nvSpPr>
          <p:cNvPr id="681" name="Google Shape;681;p51"/>
          <p:cNvSpPr txBox="1"/>
          <p:nvPr/>
        </p:nvSpPr>
        <p:spPr>
          <a:xfrm>
            <a:off x="5057884" y="2202438"/>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Labels</a:t>
            </a:r>
            <a:endParaRPr sz="1200">
              <a:solidFill>
                <a:schemeClr val="dk1"/>
              </a:solidFill>
              <a:latin typeface="Maven Pro"/>
              <a:ea typeface="Maven Pro"/>
              <a:cs typeface="Maven Pro"/>
              <a:sym typeface="Maven Pro"/>
            </a:endParaRPr>
          </a:p>
        </p:txBody>
      </p:sp>
      <p:sp>
        <p:nvSpPr>
          <p:cNvPr id="682" name="Google Shape;682;p51"/>
          <p:cNvSpPr/>
          <p:nvPr/>
        </p:nvSpPr>
        <p:spPr>
          <a:xfrm>
            <a:off x="6200900" y="1934100"/>
            <a:ext cx="1536900" cy="6315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Classifier</a:t>
            </a:r>
            <a:endParaRPr sz="1700" b="1">
              <a:solidFill>
                <a:schemeClr val="accent6"/>
              </a:solidFill>
              <a:latin typeface="Maven Pro"/>
              <a:ea typeface="Maven Pro"/>
              <a:cs typeface="Maven Pro"/>
              <a:sym typeface="Maven Pro"/>
            </a:endParaRPr>
          </a:p>
        </p:txBody>
      </p:sp>
      <p:sp>
        <p:nvSpPr>
          <p:cNvPr id="683" name="Google Shape;683;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cxnSp>
        <p:nvCxnSpPr>
          <p:cNvPr id="684" name="Google Shape;684;p51"/>
          <p:cNvCxnSpPr>
            <a:stCxn id="674" idx="3"/>
          </p:cNvCxnSpPr>
          <p:nvPr/>
        </p:nvCxnSpPr>
        <p:spPr>
          <a:xfrm rot="10800000" flipH="1">
            <a:off x="2540950" y="3626200"/>
            <a:ext cx="828900" cy="4500"/>
          </a:xfrm>
          <a:prstGeom prst="straightConnector1">
            <a:avLst/>
          </a:prstGeom>
          <a:noFill/>
          <a:ln w="19050" cap="flat" cmpd="sng">
            <a:solidFill>
              <a:schemeClr val="dk1"/>
            </a:solidFill>
            <a:prstDash val="solid"/>
            <a:round/>
            <a:headEnd type="none" w="med" len="med"/>
            <a:tailEnd type="triangle" w="med" len="med"/>
          </a:ln>
        </p:spPr>
      </p:cxnSp>
      <p:cxnSp>
        <p:nvCxnSpPr>
          <p:cNvPr id="685" name="Google Shape;685;p51"/>
          <p:cNvCxnSpPr>
            <a:stCxn id="676" idx="3"/>
            <a:endCxn id="686" idx="1"/>
          </p:cNvCxnSpPr>
          <p:nvPr/>
        </p:nvCxnSpPr>
        <p:spPr>
          <a:xfrm>
            <a:off x="5161975" y="3628450"/>
            <a:ext cx="921600" cy="0"/>
          </a:xfrm>
          <a:prstGeom prst="straightConnector1">
            <a:avLst/>
          </a:prstGeom>
          <a:noFill/>
          <a:ln w="19050" cap="flat" cmpd="sng">
            <a:solidFill>
              <a:schemeClr val="dk2"/>
            </a:solidFill>
            <a:prstDash val="solid"/>
            <a:round/>
            <a:headEnd type="none" w="med" len="med"/>
            <a:tailEnd type="triangle" w="med" len="med"/>
          </a:ln>
        </p:spPr>
      </p:cxnSp>
      <p:pic>
        <p:nvPicPr>
          <p:cNvPr id="687" name="Google Shape;687;p51"/>
          <p:cNvPicPr preferRelativeResize="0"/>
          <p:nvPr/>
        </p:nvPicPr>
        <p:blipFill>
          <a:blip r:embed="rId3">
            <a:alphaModFix/>
          </a:blip>
          <a:stretch>
            <a:fillRect/>
          </a:stretch>
        </p:blipFill>
        <p:spPr>
          <a:xfrm>
            <a:off x="112950" y="1479663"/>
            <a:ext cx="1441689" cy="1081261"/>
          </a:xfrm>
          <a:prstGeom prst="rect">
            <a:avLst/>
          </a:prstGeom>
          <a:noFill/>
          <a:ln>
            <a:noFill/>
          </a:ln>
        </p:spPr>
      </p:pic>
      <p:pic>
        <p:nvPicPr>
          <p:cNvPr id="688" name="Google Shape;688;p51"/>
          <p:cNvPicPr preferRelativeResize="0"/>
          <p:nvPr/>
        </p:nvPicPr>
        <p:blipFill>
          <a:blip r:embed="rId4">
            <a:alphaModFix/>
          </a:blip>
          <a:stretch>
            <a:fillRect/>
          </a:stretch>
        </p:blipFill>
        <p:spPr>
          <a:xfrm>
            <a:off x="351975" y="2946025"/>
            <a:ext cx="896149" cy="896149"/>
          </a:xfrm>
          <a:prstGeom prst="rect">
            <a:avLst/>
          </a:prstGeom>
          <a:noFill/>
          <a:ln>
            <a:noFill/>
          </a:ln>
        </p:spPr>
      </p:pic>
      <p:cxnSp>
        <p:nvCxnSpPr>
          <p:cNvPr id="689" name="Google Shape;689;p51"/>
          <p:cNvCxnSpPr>
            <a:stCxn id="682" idx="3"/>
            <a:endCxn id="690" idx="1"/>
          </p:cNvCxnSpPr>
          <p:nvPr/>
        </p:nvCxnSpPr>
        <p:spPr>
          <a:xfrm>
            <a:off x="7737800" y="2249850"/>
            <a:ext cx="335700" cy="0"/>
          </a:xfrm>
          <a:prstGeom prst="straightConnector1">
            <a:avLst/>
          </a:prstGeom>
          <a:noFill/>
          <a:ln w="19050" cap="flat" cmpd="sng">
            <a:solidFill>
              <a:schemeClr val="dk2"/>
            </a:solidFill>
            <a:prstDash val="solid"/>
            <a:round/>
            <a:headEnd type="none" w="med" len="med"/>
            <a:tailEnd type="triangle" w="med" len="med"/>
          </a:ln>
        </p:spPr>
      </p:cxnSp>
      <p:sp>
        <p:nvSpPr>
          <p:cNvPr id="690" name="Google Shape;690;p51"/>
          <p:cNvSpPr txBox="1"/>
          <p:nvPr/>
        </p:nvSpPr>
        <p:spPr>
          <a:xfrm>
            <a:off x="8073500" y="20652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Phonemes</a:t>
            </a:r>
            <a:endParaRPr sz="1200">
              <a:solidFill>
                <a:schemeClr val="dk1"/>
              </a:solidFill>
              <a:latin typeface="Maven Pro"/>
              <a:ea typeface="Maven Pro"/>
              <a:cs typeface="Maven Pro"/>
              <a:sym typeface="Maven Pro"/>
            </a:endParaRPr>
          </a:p>
        </p:txBody>
      </p:sp>
      <p:cxnSp>
        <p:nvCxnSpPr>
          <p:cNvPr id="691" name="Google Shape;691;p51"/>
          <p:cNvCxnSpPr>
            <a:stCxn id="673" idx="3"/>
            <a:endCxn id="675" idx="1"/>
          </p:cNvCxnSpPr>
          <p:nvPr/>
        </p:nvCxnSpPr>
        <p:spPr>
          <a:xfrm>
            <a:off x="2540950" y="2249850"/>
            <a:ext cx="966900" cy="0"/>
          </a:xfrm>
          <a:prstGeom prst="straightConnector1">
            <a:avLst/>
          </a:prstGeom>
          <a:noFill/>
          <a:ln w="19050" cap="flat" cmpd="sng">
            <a:solidFill>
              <a:schemeClr val="dk1"/>
            </a:solidFill>
            <a:prstDash val="solid"/>
            <a:round/>
            <a:headEnd type="none" w="med" len="med"/>
            <a:tailEnd type="triangle" w="med" len="med"/>
          </a:ln>
        </p:spPr>
      </p:cxnSp>
      <p:cxnSp>
        <p:nvCxnSpPr>
          <p:cNvPr id="692" name="Google Shape;692;p51"/>
          <p:cNvCxnSpPr>
            <a:stCxn id="675" idx="3"/>
            <a:endCxn id="682" idx="1"/>
          </p:cNvCxnSpPr>
          <p:nvPr/>
        </p:nvCxnSpPr>
        <p:spPr>
          <a:xfrm>
            <a:off x="5044675" y="2249850"/>
            <a:ext cx="1156200" cy="0"/>
          </a:xfrm>
          <a:prstGeom prst="straightConnector1">
            <a:avLst/>
          </a:prstGeom>
          <a:noFill/>
          <a:ln w="19050" cap="flat" cmpd="sng">
            <a:solidFill>
              <a:schemeClr val="dk2"/>
            </a:solidFill>
            <a:prstDash val="solid"/>
            <a:round/>
            <a:headEnd type="none" w="med" len="med"/>
            <a:tailEnd type="triangle" w="med" len="med"/>
          </a:ln>
        </p:spPr>
      </p:cxnSp>
      <p:sp>
        <p:nvSpPr>
          <p:cNvPr id="686" name="Google Shape;686;p51"/>
          <p:cNvSpPr/>
          <p:nvPr/>
        </p:nvSpPr>
        <p:spPr>
          <a:xfrm>
            <a:off x="6083600"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Feature Extractor</a:t>
            </a:r>
            <a:endParaRPr sz="1700" b="1">
              <a:solidFill>
                <a:schemeClr val="accent6"/>
              </a:solidFill>
              <a:latin typeface="Maven Pro"/>
              <a:ea typeface="Maven Pro"/>
              <a:cs typeface="Maven Pro"/>
              <a:sym typeface="Maven Pro"/>
            </a:endParaRPr>
          </a:p>
        </p:txBody>
      </p:sp>
      <p:cxnSp>
        <p:nvCxnSpPr>
          <p:cNvPr id="693" name="Google Shape;693;p51"/>
          <p:cNvCxnSpPr>
            <a:stCxn id="686" idx="0"/>
            <a:endCxn id="682" idx="2"/>
          </p:cNvCxnSpPr>
          <p:nvPr/>
        </p:nvCxnSpPr>
        <p:spPr>
          <a:xfrm rot="10800000">
            <a:off x="6969350" y="2565700"/>
            <a:ext cx="0" cy="658200"/>
          </a:xfrm>
          <a:prstGeom prst="straightConnector1">
            <a:avLst/>
          </a:prstGeom>
          <a:noFill/>
          <a:ln w="19050" cap="flat" cmpd="sng">
            <a:solidFill>
              <a:schemeClr val="dk2"/>
            </a:solidFill>
            <a:prstDash val="solid"/>
            <a:round/>
            <a:headEnd type="none" w="med" len="med"/>
            <a:tailEnd type="triangle" w="med" len="med"/>
          </a:ln>
        </p:spPr>
      </p:cxnSp>
      <p:sp>
        <p:nvSpPr>
          <p:cNvPr id="694" name="Google Shape;694;p51"/>
          <p:cNvSpPr txBox="1"/>
          <p:nvPr/>
        </p:nvSpPr>
        <p:spPr>
          <a:xfrm>
            <a:off x="5057884" y="3117038"/>
            <a:ext cx="112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Processed Data</a:t>
            </a:r>
            <a:endParaRPr sz="1200">
              <a:solidFill>
                <a:schemeClr val="dk1"/>
              </a:solidFill>
              <a:latin typeface="Maven Pro"/>
              <a:ea typeface="Maven Pro"/>
              <a:cs typeface="Maven Pro"/>
              <a:sym typeface="Maven Pro"/>
            </a:endParaRPr>
          </a:p>
        </p:txBody>
      </p:sp>
      <p:cxnSp>
        <p:nvCxnSpPr>
          <p:cNvPr id="695" name="Google Shape;695;p51"/>
          <p:cNvCxnSpPr/>
          <p:nvPr/>
        </p:nvCxnSpPr>
        <p:spPr>
          <a:xfrm>
            <a:off x="624075" y="4640225"/>
            <a:ext cx="699600" cy="0"/>
          </a:xfrm>
          <a:prstGeom prst="straightConnector1">
            <a:avLst/>
          </a:prstGeom>
          <a:noFill/>
          <a:ln w="28575" cap="flat" cmpd="sng">
            <a:solidFill>
              <a:schemeClr val="dk2"/>
            </a:solidFill>
            <a:prstDash val="solid"/>
            <a:round/>
            <a:headEnd type="none" w="med" len="med"/>
            <a:tailEnd type="none" w="med" len="med"/>
          </a:ln>
        </p:spPr>
      </p:cxnSp>
      <p:cxnSp>
        <p:nvCxnSpPr>
          <p:cNvPr id="696" name="Google Shape;696;p51"/>
          <p:cNvCxnSpPr/>
          <p:nvPr/>
        </p:nvCxnSpPr>
        <p:spPr>
          <a:xfrm>
            <a:off x="624075" y="4946650"/>
            <a:ext cx="699600" cy="0"/>
          </a:xfrm>
          <a:prstGeom prst="straightConnector1">
            <a:avLst/>
          </a:prstGeom>
          <a:noFill/>
          <a:ln w="28575" cap="flat" cmpd="sng">
            <a:solidFill>
              <a:schemeClr val="dk2"/>
            </a:solidFill>
            <a:prstDash val="dash"/>
            <a:round/>
            <a:headEnd type="none" w="med" len="med"/>
            <a:tailEnd type="none" w="med" len="med"/>
          </a:ln>
        </p:spPr>
      </p:cxnSp>
      <p:sp>
        <p:nvSpPr>
          <p:cNvPr id="697" name="Google Shape;697;p51"/>
          <p:cNvSpPr txBox="1"/>
          <p:nvPr/>
        </p:nvSpPr>
        <p:spPr>
          <a:xfrm>
            <a:off x="1358850" y="47498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Training Only</a:t>
            </a:r>
            <a:endParaRPr>
              <a:solidFill>
                <a:schemeClr val="dk1"/>
              </a:solidFill>
              <a:latin typeface="Maven Pro"/>
              <a:ea typeface="Maven Pro"/>
              <a:cs typeface="Maven Pro"/>
              <a:sym typeface="Maven Pro"/>
            </a:endParaRPr>
          </a:p>
        </p:txBody>
      </p:sp>
      <p:sp>
        <p:nvSpPr>
          <p:cNvPr id="698" name="Google Shape;698;p51"/>
          <p:cNvSpPr txBox="1"/>
          <p:nvPr/>
        </p:nvSpPr>
        <p:spPr>
          <a:xfrm>
            <a:off x="1358850" y="44429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Final System</a:t>
            </a:r>
            <a:endParaRPr>
              <a:solidFill>
                <a:schemeClr val="dk1"/>
              </a:solidFill>
              <a:latin typeface="Maven Pro"/>
              <a:ea typeface="Maven Pro"/>
              <a:cs typeface="Maven Pro"/>
              <a:sym typeface="Maven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2"/>
          <p:cNvSpPr/>
          <p:nvPr/>
        </p:nvSpPr>
        <p:spPr>
          <a:xfrm>
            <a:off x="157650" y="1265875"/>
            <a:ext cx="8828700" cy="31485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704" name="Google Shape;704;p5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Data Pipeline</a:t>
            </a:r>
            <a:endParaRPr>
              <a:latin typeface="Maven Pro Medium"/>
              <a:ea typeface="Maven Pro Medium"/>
              <a:cs typeface="Maven Pro Medium"/>
              <a:sym typeface="Maven Pro Medium"/>
            </a:endParaRPr>
          </a:p>
          <a:p>
            <a:pPr marL="0" lvl="0" indent="0" algn="ctr" rtl="0">
              <a:spcBef>
                <a:spcPts val="0"/>
              </a:spcBef>
              <a:spcAft>
                <a:spcPts val="0"/>
              </a:spcAft>
              <a:buNone/>
            </a:pPr>
            <a:endParaRPr>
              <a:latin typeface="Maven Pro Medium"/>
              <a:ea typeface="Maven Pro Medium"/>
              <a:cs typeface="Maven Pro Medium"/>
              <a:sym typeface="Maven Pro Medium"/>
            </a:endParaRPr>
          </a:p>
        </p:txBody>
      </p:sp>
      <p:sp>
        <p:nvSpPr>
          <p:cNvPr id="705" name="Google Shape;705;p52"/>
          <p:cNvSpPr/>
          <p:nvPr/>
        </p:nvSpPr>
        <p:spPr>
          <a:xfrm>
            <a:off x="569050" y="1860450"/>
            <a:ext cx="1971900" cy="778800"/>
          </a:xfrm>
          <a:prstGeom prst="roundRect">
            <a:avLst>
              <a:gd name="adj" fmla="val 16667"/>
            </a:avLst>
          </a:prstGeom>
          <a:solidFill>
            <a:schemeClr val="accent2"/>
          </a:solidFill>
          <a:ln w="28575"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Maven Pro"/>
                <a:ea typeface="Maven Pro"/>
                <a:cs typeface="Maven Pro"/>
                <a:sym typeface="Maven Pro"/>
              </a:rPr>
              <a:t>     </a:t>
            </a:r>
            <a:r>
              <a:rPr lang="en" sz="1700" b="1">
                <a:solidFill>
                  <a:schemeClr val="accent6"/>
                </a:solidFill>
                <a:latin typeface="Maven Pro"/>
                <a:ea typeface="Maven Pro"/>
                <a:cs typeface="Maven Pro"/>
                <a:sym typeface="Maven Pro"/>
              </a:rPr>
              <a:t>Microphone</a:t>
            </a:r>
            <a:endParaRPr sz="1700" b="1">
              <a:solidFill>
                <a:schemeClr val="accent6"/>
              </a:solidFill>
              <a:latin typeface="Maven Pro"/>
              <a:ea typeface="Maven Pro"/>
              <a:cs typeface="Maven Pro"/>
              <a:sym typeface="Maven Pro"/>
            </a:endParaRPr>
          </a:p>
        </p:txBody>
      </p:sp>
      <p:sp>
        <p:nvSpPr>
          <p:cNvPr id="706" name="Google Shape;706;p52"/>
          <p:cNvSpPr/>
          <p:nvPr/>
        </p:nvSpPr>
        <p:spPr>
          <a:xfrm>
            <a:off x="569050" y="3226150"/>
            <a:ext cx="1971900" cy="809100"/>
          </a:xfrm>
          <a:prstGeom prst="roundRect">
            <a:avLst>
              <a:gd name="adj" fmla="val 16667"/>
            </a:avLst>
          </a:prstGeom>
          <a:solidFill>
            <a:schemeClr val="accent2"/>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accent6"/>
                </a:solidFill>
                <a:latin typeface="Maven Pro"/>
                <a:ea typeface="Maven Pro"/>
                <a:cs typeface="Maven Pro"/>
                <a:sym typeface="Maven Pro"/>
              </a:rPr>
              <a:t>   </a:t>
            </a:r>
            <a:r>
              <a:rPr lang="en" sz="1700" b="1">
                <a:solidFill>
                  <a:schemeClr val="accent6"/>
                </a:solidFill>
                <a:latin typeface="Maven Pro"/>
                <a:ea typeface="Maven Pro"/>
                <a:cs typeface="Maven Pro"/>
                <a:sym typeface="Maven Pro"/>
              </a:rPr>
              <a:t>Sensors</a:t>
            </a:r>
            <a:endParaRPr sz="1700" b="1">
              <a:solidFill>
                <a:schemeClr val="accent6"/>
              </a:solidFill>
              <a:latin typeface="Maven Pro"/>
              <a:ea typeface="Maven Pro"/>
              <a:cs typeface="Maven Pro"/>
              <a:sym typeface="Maven Pro"/>
            </a:endParaRPr>
          </a:p>
        </p:txBody>
      </p:sp>
      <p:sp>
        <p:nvSpPr>
          <p:cNvPr id="707" name="Google Shape;707;p52"/>
          <p:cNvSpPr/>
          <p:nvPr/>
        </p:nvSpPr>
        <p:spPr>
          <a:xfrm>
            <a:off x="3507775" y="1860450"/>
            <a:ext cx="1536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Labeling</a:t>
            </a:r>
            <a:endParaRPr sz="1700" b="1">
              <a:solidFill>
                <a:schemeClr val="accent6"/>
              </a:solidFill>
              <a:latin typeface="Maven Pro"/>
              <a:ea typeface="Maven Pro"/>
              <a:cs typeface="Maven Pro"/>
              <a:sym typeface="Maven Pro"/>
            </a:endParaRPr>
          </a:p>
        </p:txBody>
      </p:sp>
      <p:sp>
        <p:nvSpPr>
          <p:cNvPr id="708" name="Google Shape;708;p52"/>
          <p:cNvSpPr/>
          <p:nvPr/>
        </p:nvSpPr>
        <p:spPr>
          <a:xfrm>
            <a:off x="3390475"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Preprocessing</a:t>
            </a:r>
            <a:endParaRPr sz="1700" b="1">
              <a:solidFill>
                <a:schemeClr val="accent6"/>
              </a:solidFill>
              <a:latin typeface="Maven Pro"/>
              <a:ea typeface="Maven Pro"/>
              <a:cs typeface="Maven Pro"/>
              <a:sym typeface="Maven Pro"/>
            </a:endParaRPr>
          </a:p>
        </p:txBody>
      </p:sp>
      <p:sp>
        <p:nvSpPr>
          <p:cNvPr id="709" name="Google Shape;709;p52"/>
          <p:cNvSpPr txBox="1"/>
          <p:nvPr/>
        </p:nvSpPr>
        <p:spPr>
          <a:xfrm>
            <a:off x="3396925" y="2151650"/>
            <a:ext cx="140400" cy="1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710" name="Google Shape;710;p52"/>
          <p:cNvSpPr txBox="1"/>
          <p:nvPr/>
        </p:nvSpPr>
        <p:spPr>
          <a:xfrm>
            <a:off x="2459488" y="2249850"/>
            <a:ext cx="11298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Maven Pro"/>
                <a:ea typeface="Maven Pro"/>
                <a:cs typeface="Maven Pro"/>
                <a:sym typeface="Maven Pro"/>
              </a:rPr>
              <a:t>Audio Data</a:t>
            </a:r>
            <a:endParaRPr sz="1200" b="1">
              <a:solidFill>
                <a:schemeClr val="dk1"/>
              </a:solidFill>
              <a:latin typeface="Maven Pro"/>
              <a:ea typeface="Maven Pro"/>
              <a:cs typeface="Maven Pro"/>
              <a:sym typeface="Maven Pro"/>
            </a:endParaRPr>
          </a:p>
        </p:txBody>
      </p:sp>
      <p:sp>
        <p:nvSpPr>
          <p:cNvPr id="711" name="Google Shape;711;p52"/>
          <p:cNvSpPr txBox="1"/>
          <p:nvPr/>
        </p:nvSpPr>
        <p:spPr>
          <a:xfrm>
            <a:off x="2390500" y="3261400"/>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1"/>
                </a:solidFill>
                <a:latin typeface="Maven Pro"/>
                <a:ea typeface="Maven Pro"/>
                <a:cs typeface="Maven Pro"/>
                <a:sym typeface="Maven Pro"/>
              </a:rPr>
              <a:t>EMG Data</a:t>
            </a:r>
            <a:endParaRPr sz="1200" b="1">
              <a:solidFill>
                <a:schemeClr val="dk1"/>
              </a:solidFill>
              <a:latin typeface="Maven Pro"/>
              <a:ea typeface="Maven Pro"/>
              <a:cs typeface="Maven Pro"/>
              <a:sym typeface="Maven Pro"/>
            </a:endParaRPr>
          </a:p>
        </p:txBody>
      </p:sp>
      <p:sp>
        <p:nvSpPr>
          <p:cNvPr id="712" name="Google Shape;712;p52"/>
          <p:cNvSpPr txBox="1"/>
          <p:nvPr/>
        </p:nvSpPr>
        <p:spPr>
          <a:xfrm>
            <a:off x="6187675" y="27101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Features</a:t>
            </a:r>
            <a:endParaRPr sz="1200">
              <a:solidFill>
                <a:schemeClr val="dk1"/>
              </a:solidFill>
              <a:latin typeface="Maven Pro"/>
              <a:ea typeface="Maven Pro"/>
              <a:cs typeface="Maven Pro"/>
              <a:sym typeface="Maven Pro"/>
            </a:endParaRPr>
          </a:p>
        </p:txBody>
      </p:sp>
      <p:sp>
        <p:nvSpPr>
          <p:cNvPr id="713" name="Google Shape;713;p52"/>
          <p:cNvSpPr txBox="1"/>
          <p:nvPr/>
        </p:nvSpPr>
        <p:spPr>
          <a:xfrm>
            <a:off x="5057884" y="2202438"/>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Labels</a:t>
            </a:r>
            <a:endParaRPr sz="1200">
              <a:solidFill>
                <a:schemeClr val="dk1"/>
              </a:solidFill>
              <a:latin typeface="Maven Pro"/>
              <a:ea typeface="Maven Pro"/>
              <a:cs typeface="Maven Pro"/>
              <a:sym typeface="Maven Pro"/>
            </a:endParaRPr>
          </a:p>
        </p:txBody>
      </p:sp>
      <p:sp>
        <p:nvSpPr>
          <p:cNvPr id="714" name="Google Shape;714;p52"/>
          <p:cNvSpPr/>
          <p:nvPr/>
        </p:nvSpPr>
        <p:spPr>
          <a:xfrm>
            <a:off x="6200900" y="1934100"/>
            <a:ext cx="1536900" cy="6315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Classifier</a:t>
            </a:r>
            <a:endParaRPr sz="1700" b="1">
              <a:solidFill>
                <a:schemeClr val="accent6"/>
              </a:solidFill>
              <a:latin typeface="Maven Pro"/>
              <a:ea typeface="Maven Pro"/>
              <a:cs typeface="Maven Pro"/>
              <a:sym typeface="Maven Pro"/>
            </a:endParaRPr>
          </a:p>
        </p:txBody>
      </p:sp>
      <p:sp>
        <p:nvSpPr>
          <p:cNvPr id="715" name="Google Shape;715;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cxnSp>
        <p:nvCxnSpPr>
          <p:cNvPr id="716" name="Google Shape;716;p52"/>
          <p:cNvCxnSpPr>
            <a:stCxn id="706" idx="3"/>
          </p:cNvCxnSpPr>
          <p:nvPr/>
        </p:nvCxnSpPr>
        <p:spPr>
          <a:xfrm rot="10800000" flipH="1">
            <a:off x="2540950" y="3626200"/>
            <a:ext cx="828900" cy="4500"/>
          </a:xfrm>
          <a:prstGeom prst="straightConnector1">
            <a:avLst/>
          </a:prstGeom>
          <a:noFill/>
          <a:ln w="19050" cap="flat" cmpd="sng">
            <a:solidFill>
              <a:srgbClr val="CC0000"/>
            </a:solidFill>
            <a:prstDash val="solid"/>
            <a:round/>
            <a:headEnd type="none" w="med" len="med"/>
            <a:tailEnd type="triangle" w="med" len="med"/>
          </a:ln>
        </p:spPr>
      </p:cxnSp>
      <p:cxnSp>
        <p:nvCxnSpPr>
          <p:cNvPr id="717" name="Google Shape;717;p52"/>
          <p:cNvCxnSpPr>
            <a:stCxn id="708" idx="3"/>
            <a:endCxn id="718" idx="1"/>
          </p:cNvCxnSpPr>
          <p:nvPr/>
        </p:nvCxnSpPr>
        <p:spPr>
          <a:xfrm>
            <a:off x="5161975" y="3628450"/>
            <a:ext cx="921600" cy="0"/>
          </a:xfrm>
          <a:prstGeom prst="straightConnector1">
            <a:avLst/>
          </a:prstGeom>
          <a:noFill/>
          <a:ln w="19050" cap="flat" cmpd="sng">
            <a:solidFill>
              <a:schemeClr val="dk2"/>
            </a:solidFill>
            <a:prstDash val="solid"/>
            <a:round/>
            <a:headEnd type="none" w="med" len="med"/>
            <a:tailEnd type="triangle" w="med" len="med"/>
          </a:ln>
        </p:spPr>
      </p:cxnSp>
      <p:pic>
        <p:nvPicPr>
          <p:cNvPr id="719" name="Google Shape;719;p52"/>
          <p:cNvPicPr preferRelativeResize="0"/>
          <p:nvPr/>
        </p:nvPicPr>
        <p:blipFill>
          <a:blip r:embed="rId3">
            <a:alphaModFix/>
          </a:blip>
          <a:stretch>
            <a:fillRect/>
          </a:stretch>
        </p:blipFill>
        <p:spPr>
          <a:xfrm>
            <a:off x="112950" y="1479663"/>
            <a:ext cx="1441689" cy="1081261"/>
          </a:xfrm>
          <a:prstGeom prst="rect">
            <a:avLst/>
          </a:prstGeom>
          <a:noFill/>
          <a:ln>
            <a:noFill/>
          </a:ln>
        </p:spPr>
      </p:pic>
      <p:pic>
        <p:nvPicPr>
          <p:cNvPr id="720" name="Google Shape;720;p52"/>
          <p:cNvPicPr preferRelativeResize="0"/>
          <p:nvPr/>
        </p:nvPicPr>
        <p:blipFill>
          <a:blip r:embed="rId4">
            <a:alphaModFix/>
          </a:blip>
          <a:stretch>
            <a:fillRect/>
          </a:stretch>
        </p:blipFill>
        <p:spPr>
          <a:xfrm>
            <a:off x="351975" y="2946025"/>
            <a:ext cx="896149" cy="896149"/>
          </a:xfrm>
          <a:prstGeom prst="rect">
            <a:avLst/>
          </a:prstGeom>
          <a:noFill/>
          <a:ln>
            <a:noFill/>
          </a:ln>
        </p:spPr>
      </p:pic>
      <p:cxnSp>
        <p:nvCxnSpPr>
          <p:cNvPr id="721" name="Google Shape;721;p52"/>
          <p:cNvCxnSpPr>
            <a:stCxn id="714" idx="3"/>
            <a:endCxn id="722" idx="1"/>
          </p:cNvCxnSpPr>
          <p:nvPr/>
        </p:nvCxnSpPr>
        <p:spPr>
          <a:xfrm>
            <a:off x="7737800" y="2249850"/>
            <a:ext cx="335700" cy="0"/>
          </a:xfrm>
          <a:prstGeom prst="straightConnector1">
            <a:avLst/>
          </a:prstGeom>
          <a:noFill/>
          <a:ln w="19050" cap="flat" cmpd="sng">
            <a:solidFill>
              <a:schemeClr val="dk2"/>
            </a:solidFill>
            <a:prstDash val="solid"/>
            <a:round/>
            <a:headEnd type="none" w="med" len="med"/>
            <a:tailEnd type="triangle" w="med" len="med"/>
          </a:ln>
        </p:spPr>
      </p:cxnSp>
      <p:sp>
        <p:nvSpPr>
          <p:cNvPr id="722" name="Google Shape;722;p52"/>
          <p:cNvSpPr txBox="1"/>
          <p:nvPr/>
        </p:nvSpPr>
        <p:spPr>
          <a:xfrm>
            <a:off x="8073500" y="20652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Phonemes</a:t>
            </a:r>
            <a:endParaRPr sz="1200">
              <a:solidFill>
                <a:schemeClr val="dk1"/>
              </a:solidFill>
              <a:latin typeface="Maven Pro"/>
              <a:ea typeface="Maven Pro"/>
              <a:cs typeface="Maven Pro"/>
              <a:sym typeface="Maven Pro"/>
            </a:endParaRPr>
          </a:p>
        </p:txBody>
      </p:sp>
      <p:cxnSp>
        <p:nvCxnSpPr>
          <p:cNvPr id="723" name="Google Shape;723;p52"/>
          <p:cNvCxnSpPr>
            <a:stCxn id="705" idx="3"/>
            <a:endCxn id="707" idx="1"/>
          </p:cNvCxnSpPr>
          <p:nvPr/>
        </p:nvCxnSpPr>
        <p:spPr>
          <a:xfrm>
            <a:off x="2540950" y="2249850"/>
            <a:ext cx="966900" cy="0"/>
          </a:xfrm>
          <a:prstGeom prst="straightConnector1">
            <a:avLst/>
          </a:prstGeom>
          <a:noFill/>
          <a:ln w="19050" cap="flat" cmpd="sng">
            <a:solidFill>
              <a:srgbClr val="CC0000"/>
            </a:solidFill>
            <a:prstDash val="solid"/>
            <a:round/>
            <a:headEnd type="none" w="med" len="med"/>
            <a:tailEnd type="triangle" w="med" len="med"/>
          </a:ln>
        </p:spPr>
      </p:cxnSp>
      <p:cxnSp>
        <p:nvCxnSpPr>
          <p:cNvPr id="724" name="Google Shape;724;p52"/>
          <p:cNvCxnSpPr>
            <a:stCxn id="707" idx="3"/>
            <a:endCxn id="714" idx="1"/>
          </p:cNvCxnSpPr>
          <p:nvPr/>
        </p:nvCxnSpPr>
        <p:spPr>
          <a:xfrm>
            <a:off x="5044675" y="2249850"/>
            <a:ext cx="1156200" cy="0"/>
          </a:xfrm>
          <a:prstGeom prst="straightConnector1">
            <a:avLst/>
          </a:prstGeom>
          <a:noFill/>
          <a:ln w="19050" cap="flat" cmpd="sng">
            <a:solidFill>
              <a:schemeClr val="dk2"/>
            </a:solidFill>
            <a:prstDash val="solid"/>
            <a:round/>
            <a:headEnd type="none" w="med" len="med"/>
            <a:tailEnd type="triangle" w="med" len="med"/>
          </a:ln>
        </p:spPr>
      </p:cxnSp>
      <p:sp>
        <p:nvSpPr>
          <p:cNvPr id="718" name="Google Shape;718;p52"/>
          <p:cNvSpPr/>
          <p:nvPr/>
        </p:nvSpPr>
        <p:spPr>
          <a:xfrm>
            <a:off x="6083600"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Feature Extractor</a:t>
            </a:r>
            <a:endParaRPr sz="1700" b="1">
              <a:solidFill>
                <a:schemeClr val="accent6"/>
              </a:solidFill>
              <a:latin typeface="Maven Pro"/>
              <a:ea typeface="Maven Pro"/>
              <a:cs typeface="Maven Pro"/>
              <a:sym typeface="Maven Pro"/>
            </a:endParaRPr>
          </a:p>
        </p:txBody>
      </p:sp>
      <p:cxnSp>
        <p:nvCxnSpPr>
          <p:cNvPr id="725" name="Google Shape;725;p52"/>
          <p:cNvCxnSpPr>
            <a:stCxn id="718" idx="0"/>
            <a:endCxn id="714" idx="2"/>
          </p:cNvCxnSpPr>
          <p:nvPr/>
        </p:nvCxnSpPr>
        <p:spPr>
          <a:xfrm rot="10800000">
            <a:off x="6969350" y="2565700"/>
            <a:ext cx="0" cy="658200"/>
          </a:xfrm>
          <a:prstGeom prst="straightConnector1">
            <a:avLst/>
          </a:prstGeom>
          <a:noFill/>
          <a:ln w="19050" cap="flat" cmpd="sng">
            <a:solidFill>
              <a:schemeClr val="dk2"/>
            </a:solidFill>
            <a:prstDash val="solid"/>
            <a:round/>
            <a:headEnd type="none" w="med" len="med"/>
            <a:tailEnd type="triangle" w="med" len="med"/>
          </a:ln>
        </p:spPr>
      </p:cxnSp>
      <p:sp>
        <p:nvSpPr>
          <p:cNvPr id="726" name="Google Shape;726;p52"/>
          <p:cNvSpPr txBox="1"/>
          <p:nvPr/>
        </p:nvSpPr>
        <p:spPr>
          <a:xfrm>
            <a:off x="5057884" y="3117038"/>
            <a:ext cx="112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Processed Data</a:t>
            </a:r>
            <a:endParaRPr sz="1200">
              <a:solidFill>
                <a:schemeClr val="dk1"/>
              </a:solidFill>
              <a:latin typeface="Maven Pro"/>
              <a:ea typeface="Maven Pro"/>
              <a:cs typeface="Maven Pro"/>
              <a:sym typeface="Maven Pro"/>
            </a:endParaRPr>
          </a:p>
        </p:txBody>
      </p:sp>
      <p:cxnSp>
        <p:nvCxnSpPr>
          <p:cNvPr id="727" name="Google Shape;727;p52"/>
          <p:cNvCxnSpPr/>
          <p:nvPr/>
        </p:nvCxnSpPr>
        <p:spPr>
          <a:xfrm>
            <a:off x="624075" y="4640225"/>
            <a:ext cx="699600" cy="0"/>
          </a:xfrm>
          <a:prstGeom prst="straightConnector1">
            <a:avLst/>
          </a:prstGeom>
          <a:noFill/>
          <a:ln w="28575" cap="flat" cmpd="sng">
            <a:solidFill>
              <a:schemeClr val="dk2"/>
            </a:solidFill>
            <a:prstDash val="solid"/>
            <a:round/>
            <a:headEnd type="none" w="med" len="med"/>
            <a:tailEnd type="none" w="med" len="med"/>
          </a:ln>
        </p:spPr>
      </p:cxnSp>
      <p:cxnSp>
        <p:nvCxnSpPr>
          <p:cNvPr id="728" name="Google Shape;728;p52"/>
          <p:cNvCxnSpPr/>
          <p:nvPr/>
        </p:nvCxnSpPr>
        <p:spPr>
          <a:xfrm>
            <a:off x="624075" y="4946650"/>
            <a:ext cx="699600" cy="0"/>
          </a:xfrm>
          <a:prstGeom prst="straightConnector1">
            <a:avLst/>
          </a:prstGeom>
          <a:noFill/>
          <a:ln w="28575" cap="flat" cmpd="sng">
            <a:solidFill>
              <a:schemeClr val="dk2"/>
            </a:solidFill>
            <a:prstDash val="dash"/>
            <a:round/>
            <a:headEnd type="none" w="med" len="med"/>
            <a:tailEnd type="none" w="med" len="med"/>
          </a:ln>
        </p:spPr>
      </p:cxnSp>
      <p:sp>
        <p:nvSpPr>
          <p:cNvPr id="729" name="Google Shape;729;p52"/>
          <p:cNvSpPr txBox="1"/>
          <p:nvPr/>
        </p:nvSpPr>
        <p:spPr>
          <a:xfrm>
            <a:off x="1358850" y="47498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Training Only</a:t>
            </a:r>
            <a:endParaRPr>
              <a:solidFill>
                <a:schemeClr val="dk1"/>
              </a:solidFill>
              <a:latin typeface="Maven Pro"/>
              <a:ea typeface="Maven Pro"/>
              <a:cs typeface="Maven Pro"/>
              <a:sym typeface="Maven Pro"/>
            </a:endParaRPr>
          </a:p>
        </p:txBody>
      </p:sp>
      <p:sp>
        <p:nvSpPr>
          <p:cNvPr id="730" name="Google Shape;730;p52"/>
          <p:cNvSpPr txBox="1"/>
          <p:nvPr/>
        </p:nvSpPr>
        <p:spPr>
          <a:xfrm>
            <a:off x="1358850" y="44429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Final System</a:t>
            </a:r>
            <a:endParaRPr>
              <a:solidFill>
                <a:schemeClr val="dk1"/>
              </a:solidFill>
              <a:latin typeface="Maven Pro"/>
              <a:ea typeface="Maven Pro"/>
              <a:cs typeface="Maven Pro"/>
              <a:sym typeface="Maven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5"/>
          <p:cNvSpPr txBox="1">
            <a:spLocks noGrp="1"/>
          </p:cNvSpPr>
          <p:nvPr>
            <p:ph type="title"/>
          </p:nvPr>
        </p:nvSpPr>
        <p:spPr>
          <a:xfrm>
            <a:off x="836225" y="1720050"/>
            <a:ext cx="4181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Speech Impairment</a:t>
            </a:r>
            <a:endParaRPr>
              <a:latin typeface="Maven Pro Medium"/>
              <a:ea typeface="Maven Pro Medium"/>
              <a:cs typeface="Maven Pro Medium"/>
              <a:sym typeface="Maven Pro Medium"/>
            </a:endParaRPr>
          </a:p>
        </p:txBody>
      </p:sp>
      <p:sp>
        <p:nvSpPr>
          <p:cNvPr id="403" name="Google Shape;403;p35"/>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04" name="Google Shape;404;p35"/>
          <p:cNvSpPr txBox="1">
            <a:spLocks noGrp="1"/>
          </p:cNvSpPr>
          <p:nvPr>
            <p:ph type="subTitle" idx="1"/>
          </p:nvPr>
        </p:nvSpPr>
        <p:spPr>
          <a:xfrm>
            <a:off x="880900" y="3231450"/>
            <a:ext cx="50175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disorder regarding the articulation of speech sounds, fluency, and/or the voice.</a:t>
            </a:r>
            <a:endParaRPr/>
          </a:p>
        </p:txBody>
      </p:sp>
      <p:grpSp>
        <p:nvGrpSpPr>
          <p:cNvPr id="405" name="Google Shape;405;p35"/>
          <p:cNvGrpSpPr/>
          <p:nvPr/>
        </p:nvGrpSpPr>
        <p:grpSpPr>
          <a:xfrm>
            <a:off x="7421075" y="539500"/>
            <a:ext cx="1009703" cy="130500"/>
            <a:chOff x="5461400" y="616025"/>
            <a:chExt cx="1009703" cy="130500"/>
          </a:xfrm>
        </p:grpSpPr>
        <p:sp>
          <p:nvSpPr>
            <p:cNvPr id="406" name="Google Shape;406;p35"/>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35"/>
          <p:cNvGrpSpPr/>
          <p:nvPr/>
        </p:nvGrpSpPr>
        <p:grpSpPr>
          <a:xfrm>
            <a:off x="836225" y="4473500"/>
            <a:ext cx="1009703" cy="130500"/>
            <a:chOff x="5461400" y="616025"/>
            <a:chExt cx="1009703" cy="130500"/>
          </a:xfrm>
        </p:grpSpPr>
        <p:sp>
          <p:nvSpPr>
            <p:cNvPr id="412" name="Google Shape;412;p35"/>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418" name="Google Shape;418;p35"/>
          <p:cNvPicPr preferRelativeResize="0"/>
          <p:nvPr/>
        </p:nvPicPr>
        <p:blipFill>
          <a:blip r:embed="rId3">
            <a:alphaModFix/>
          </a:blip>
          <a:stretch>
            <a:fillRect/>
          </a:stretch>
        </p:blipFill>
        <p:spPr>
          <a:xfrm>
            <a:off x="7348425" y="4231075"/>
            <a:ext cx="1668600" cy="715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EMG Sensor</a:t>
            </a:r>
            <a:endParaRPr>
              <a:latin typeface="Maven Pro Medium"/>
              <a:ea typeface="Maven Pro Medium"/>
              <a:cs typeface="Maven Pro Medium"/>
              <a:sym typeface="Maven Pro Medium"/>
            </a:endParaRPr>
          </a:p>
        </p:txBody>
      </p:sp>
      <p:sp>
        <p:nvSpPr>
          <p:cNvPr id="736" name="Google Shape;736;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737" name="Google Shape;737;p53" descr="Cyton Biosensing Board (8-channels)"/>
          <p:cNvPicPr preferRelativeResize="0"/>
          <p:nvPr/>
        </p:nvPicPr>
        <p:blipFill>
          <a:blip r:embed="rId3">
            <a:alphaModFix/>
          </a:blip>
          <a:stretch>
            <a:fillRect/>
          </a:stretch>
        </p:blipFill>
        <p:spPr>
          <a:xfrm>
            <a:off x="888700" y="1583750"/>
            <a:ext cx="2746200" cy="2746200"/>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738" name="Google Shape;738;p53"/>
          <p:cNvSpPr txBox="1"/>
          <p:nvPr/>
        </p:nvSpPr>
        <p:spPr>
          <a:xfrm>
            <a:off x="4038975" y="1256750"/>
            <a:ext cx="44286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Maven Pro"/>
                <a:ea typeface="Maven Pro"/>
                <a:cs typeface="Maven Pro"/>
                <a:sym typeface="Maven Pro"/>
              </a:rPr>
              <a:t>The </a:t>
            </a:r>
            <a:r>
              <a:rPr lang="en" sz="1700" b="1">
                <a:solidFill>
                  <a:schemeClr val="accent1"/>
                </a:solidFill>
                <a:latin typeface="Maven Pro"/>
                <a:ea typeface="Maven Pro"/>
                <a:cs typeface="Maven Pro"/>
                <a:sym typeface="Maven Pro"/>
              </a:rPr>
              <a:t>OpenBCI Cyton Biosensing Board </a:t>
            </a:r>
            <a:endParaRPr sz="1700" b="1">
              <a:solidFill>
                <a:schemeClr val="accent1"/>
              </a:solidFill>
              <a:latin typeface="Maven Pro"/>
              <a:ea typeface="Maven Pro"/>
              <a:cs typeface="Maven Pro"/>
              <a:sym typeface="Maven Pro"/>
            </a:endParaRPr>
          </a:p>
          <a:p>
            <a:pPr marL="0" lvl="0" indent="0" algn="l" rtl="0">
              <a:spcBef>
                <a:spcPts val="0"/>
              </a:spcBef>
              <a:spcAft>
                <a:spcPts val="0"/>
              </a:spcAft>
              <a:buNone/>
            </a:pPr>
            <a:r>
              <a:rPr lang="en" sz="1700" b="1">
                <a:solidFill>
                  <a:schemeClr val="dk1"/>
                </a:solidFill>
                <a:latin typeface="Maven Pro"/>
                <a:ea typeface="Maven Pro"/>
                <a:cs typeface="Maven Pro"/>
                <a:sym typeface="Maven Pro"/>
              </a:rPr>
              <a:t>for sampling neuromuscular signals</a:t>
            </a:r>
            <a:endParaRPr sz="1200">
              <a:solidFill>
                <a:schemeClr val="dk1"/>
              </a:solidFill>
              <a:latin typeface="Maven Pro"/>
              <a:ea typeface="Maven Pro"/>
              <a:cs typeface="Maven Pro"/>
              <a:sym typeface="Maven Pro"/>
            </a:endParaRPr>
          </a:p>
        </p:txBody>
      </p:sp>
      <p:sp>
        <p:nvSpPr>
          <p:cNvPr id="739" name="Google Shape;739;p53"/>
          <p:cNvSpPr txBox="1"/>
          <p:nvPr/>
        </p:nvSpPr>
        <p:spPr>
          <a:xfrm>
            <a:off x="4038975" y="2079400"/>
            <a:ext cx="4385100" cy="23871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Font typeface="Maven Pro Medium"/>
              <a:buChar char="●"/>
            </a:pPr>
            <a:r>
              <a:rPr lang="en" sz="1600">
                <a:solidFill>
                  <a:schemeClr val="accent1"/>
                </a:solidFill>
                <a:latin typeface="Maven Pro Medium"/>
                <a:ea typeface="Maven Pro Medium"/>
                <a:cs typeface="Maven Pro Medium"/>
                <a:sym typeface="Maven Pro Medium"/>
              </a:rPr>
              <a:t>8 channels</a:t>
            </a:r>
            <a:endParaRPr sz="1600">
              <a:solidFill>
                <a:schemeClr val="accent1"/>
              </a:solidFill>
              <a:latin typeface="Maven Pro Medium"/>
              <a:ea typeface="Maven Pro Medium"/>
              <a:cs typeface="Maven Pro Medium"/>
              <a:sym typeface="Maven Pro Medium"/>
            </a:endParaRPr>
          </a:p>
          <a:p>
            <a:pPr marL="914400" lvl="1" indent="-311150" algn="l" rtl="0">
              <a:lnSpc>
                <a:spcPct val="115000"/>
              </a:lnSpc>
              <a:spcBef>
                <a:spcPts val="0"/>
              </a:spcBef>
              <a:spcAft>
                <a:spcPts val="0"/>
              </a:spcAft>
              <a:buClr>
                <a:schemeClr val="dk1"/>
              </a:buClr>
              <a:buSzPts val="1300"/>
              <a:buFont typeface="Maven Pro"/>
              <a:buChar char="○"/>
            </a:pPr>
            <a:r>
              <a:rPr lang="en" sz="1300">
                <a:solidFill>
                  <a:schemeClr val="dk1"/>
                </a:solidFill>
                <a:latin typeface="Maven Pro"/>
                <a:ea typeface="Maven Pro"/>
                <a:cs typeface="Maven Pro"/>
                <a:sym typeface="Maven Pro"/>
              </a:rPr>
              <a:t>4 channels – Comfort and Portability</a:t>
            </a:r>
            <a:endParaRPr sz="1300">
              <a:solidFill>
                <a:schemeClr val="dk1"/>
              </a:solidFill>
              <a:latin typeface="Maven Pro"/>
              <a:ea typeface="Maven Pro"/>
              <a:cs typeface="Maven Pro"/>
              <a:sym typeface="Maven Pro"/>
            </a:endParaRPr>
          </a:p>
          <a:p>
            <a:pPr marL="457200" lvl="0" indent="-330200" algn="l" rtl="0">
              <a:lnSpc>
                <a:spcPct val="115000"/>
              </a:lnSpc>
              <a:spcBef>
                <a:spcPts val="0"/>
              </a:spcBef>
              <a:spcAft>
                <a:spcPts val="0"/>
              </a:spcAft>
              <a:buClr>
                <a:schemeClr val="dk1"/>
              </a:buClr>
              <a:buSzPts val="1600"/>
              <a:buFont typeface="Maven Pro Medium"/>
              <a:buChar char="●"/>
            </a:pPr>
            <a:r>
              <a:rPr lang="en" sz="1600">
                <a:solidFill>
                  <a:schemeClr val="accent1"/>
                </a:solidFill>
                <a:latin typeface="Maven Pro Medium"/>
                <a:ea typeface="Maven Pro Medium"/>
                <a:cs typeface="Maven Pro Medium"/>
                <a:sym typeface="Maven Pro Medium"/>
              </a:rPr>
              <a:t>250 Hz</a:t>
            </a:r>
            <a:r>
              <a:rPr lang="en" sz="1600">
                <a:solidFill>
                  <a:schemeClr val="dk1"/>
                </a:solidFill>
                <a:latin typeface="Maven Pro Medium"/>
                <a:ea typeface="Maven Pro Medium"/>
                <a:cs typeface="Maven Pro Medium"/>
                <a:sym typeface="Maven Pro Medium"/>
              </a:rPr>
              <a:t> Sampling Rate</a:t>
            </a:r>
            <a:endParaRPr sz="1600">
              <a:solidFill>
                <a:schemeClr val="dk1"/>
              </a:solidFill>
              <a:latin typeface="Maven Pro Medium"/>
              <a:ea typeface="Maven Pro Medium"/>
              <a:cs typeface="Maven Pro Medium"/>
              <a:sym typeface="Maven Pro Medium"/>
            </a:endParaRPr>
          </a:p>
          <a:p>
            <a:pPr marL="457200" lvl="0" indent="-330200" algn="l" rtl="0">
              <a:lnSpc>
                <a:spcPct val="115000"/>
              </a:lnSpc>
              <a:spcBef>
                <a:spcPts val="0"/>
              </a:spcBef>
              <a:spcAft>
                <a:spcPts val="0"/>
              </a:spcAft>
              <a:buClr>
                <a:schemeClr val="dk1"/>
              </a:buClr>
              <a:buSzPts val="1600"/>
              <a:buFont typeface="Maven Pro Medium"/>
              <a:buChar char="●"/>
            </a:pPr>
            <a:r>
              <a:rPr lang="en" sz="1600">
                <a:solidFill>
                  <a:schemeClr val="dk1"/>
                </a:solidFill>
                <a:latin typeface="Maven Pro Medium"/>
                <a:ea typeface="Maven Pro Medium"/>
                <a:cs typeface="Maven Pro Medium"/>
                <a:sym typeface="Maven Pro Medium"/>
              </a:rPr>
              <a:t>Built-in Microcontroller</a:t>
            </a:r>
            <a:endParaRPr sz="1600">
              <a:solidFill>
                <a:schemeClr val="dk1"/>
              </a:solidFill>
              <a:latin typeface="Maven Pro Medium"/>
              <a:ea typeface="Maven Pro Medium"/>
              <a:cs typeface="Maven Pro Medium"/>
              <a:sym typeface="Maven Pro Medium"/>
            </a:endParaRPr>
          </a:p>
          <a:p>
            <a:pPr marL="457200" lvl="0" indent="-330200" algn="l" rtl="0">
              <a:lnSpc>
                <a:spcPct val="115000"/>
              </a:lnSpc>
              <a:spcBef>
                <a:spcPts val="0"/>
              </a:spcBef>
              <a:spcAft>
                <a:spcPts val="0"/>
              </a:spcAft>
              <a:buClr>
                <a:schemeClr val="dk1"/>
              </a:buClr>
              <a:buSzPts val="1600"/>
              <a:buFont typeface="Maven Pro Medium"/>
              <a:buChar char="●"/>
            </a:pPr>
            <a:r>
              <a:rPr lang="en" sz="1600">
                <a:solidFill>
                  <a:schemeClr val="dk1"/>
                </a:solidFill>
                <a:latin typeface="Maven Pro Medium"/>
                <a:ea typeface="Maven Pro Medium"/>
                <a:cs typeface="Maven Pro Medium"/>
                <a:sym typeface="Maven Pro Medium"/>
              </a:rPr>
              <a:t>Portable (Bluetooth)</a:t>
            </a:r>
            <a:endParaRPr sz="1600">
              <a:solidFill>
                <a:schemeClr val="dk1"/>
              </a:solidFill>
              <a:latin typeface="Maven Pro Medium"/>
              <a:ea typeface="Maven Pro Medium"/>
              <a:cs typeface="Maven Pro Medium"/>
              <a:sym typeface="Maven Pro Medium"/>
            </a:endParaRPr>
          </a:p>
          <a:p>
            <a:pPr marL="457200" lvl="0" indent="-330200" algn="l" rtl="0">
              <a:lnSpc>
                <a:spcPct val="115000"/>
              </a:lnSpc>
              <a:spcBef>
                <a:spcPts val="0"/>
              </a:spcBef>
              <a:spcAft>
                <a:spcPts val="0"/>
              </a:spcAft>
              <a:buClr>
                <a:schemeClr val="dk1"/>
              </a:buClr>
              <a:buSzPts val="1600"/>
              <a:buFont typeface="Maven Pro Medium"/>
              <a:buChar char="●"/>
            </a:pPr>
            <a:r>
              <a:rPr lang="en" sz="1600">
                <a:solidFill>
                  <a:schemeClr val="dk1"/>
                </a:solidFill>
                <a:latin typeface="Maven Pro Medium"/>
                <a:ea typeface="Maven Pro Medium"/>
                <a:cs typeface="Maven Pro Medium"/>
                <a:sym typeface="Maven Pro Medium"/>
              </a:rPr>
              <a:t>Open Source SDKs</a:t>
            </a:r>
            <a:endParaRPr sz="1600">
              <a:solidFill>
                <a:schemeClr val="dk1"/>
              </a:solidFill>
              <a:latin typeface="Maven Pro Medium"/>
              <a:ea typeface="Maven Pro Medium"/>
              <a:cs typeface="Maven Pro Medium"/>
              <a:sym typeface="Maven Pro Medium"/>
            </a:endParaRPr>
          </a:p>
          <a:p>
            <a:pPr marL="914400" lvl="1" indent="-311150" algn="l" rtl="0">
              <a:lnSpc>
                <a:spcPct val="115000"/>
              </a:lnSpc>
              <a:spcBef>
                <a:spcPts val="0"/>
              </a:spcBef>
              <a:spcAft>
                <a:spcPts val="0"/>
              </a:spcAft>
              <a:buClr>
                <a:schemeClr val="dk1"/>
              </a:buClr>
              <a:buSzPts val="1300"/>
              <a:buFont typeface="Maven Pro"/>
              <a:buChar char="○"/>
            </a:pPr>
            <a:r>
              <a:rPr lang="en" sz="1300">
                <a:solidFill>
                  <a:schemeClr val="dk1"/>
                </a:solidFill>
                <a:latin typeface="Maven Pro"/>
                <a:ea typeface="Maven Pro"/>
                <a:cs typeface="Maven Pro"/>
                <a:sym typeface="Maven Pro"/>
              </a:rPr>
              <a:t>Controlling board remotely</a:t>
            </a:r>
            <a:endParaRPr sz="1300">
              <a:solidFill>
                <a:schemeClr val="dk1"/>
              </a:solidFill>
              <a:latin typeface="Maven Pro"/>
              <a:ea typeface="Maven Pro"/>
              <a:cs typeface="Maven Pro"/>
              <a:sym typeface="Maven Pro"/>
            </a:endParaRPr>
          </a:p>
          <a:p>
            <a:pPr marL="914400" lvl="1" indent="-311150" algn="l" rtl="0">
              <a:lnSpc>
                <a:spcPct val="115000"/>
              </a:lnSpc>
              <a:spcBef>
                <a:spcPts val="0"/>
              </a:spcBef>
              <a:spcAft>
                <a:spcPts val="0"/>
              </a:spcAft>
              <a:buClr>
                <a:schemeClr val="dk1"/>
              </a:buClr>
              <a:buSzPts val="1300"/>
              <a:buFont typeface="Maven Pro"/>
              <a:buChar char="○"/>
            </a:pPr>
            <a:r>
              <a:rPr lang="en" sz="1300">
                <a:solidFill>
                  <a:schemeClr val="dk1"/>
                </a:solidFill>
                <a:latin typeface="Maven Pro"/>
                <a:ea typeface="Maven Pro"/>
                <a:cs typeface="Maven Pro"/>
                <a:sym typeface="Maven Pro"/>
              </a:rPr>
              <a:t>Data processing libraries</a:t>
            </a: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5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What Do Our Sensors Collect?</a:t>
            </a:r>
            <a:endParaRPr>
              <a:latin typeface="Maven Pro Medium"/>
              <a:ea typeface="Maven Pro Medium"/>
              <a:cs typeface="Maven Pro Medium"/>
              <a:sym typeface="Maven Pro Medium"/>
            </a:endParaRPr>
          </a:p>
        </p:txBody>
      </p:sp>
      <p:sp>
        <p:nvSpPr>
          <p:cNvPr id="745" name="Google Shape;745;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cxnSp>
        <p:nvCxnSpPr>
          <p:cNvPr id="746" name="Google Shape;746;p54"/>
          <p:cNvCxnSpPr/>
          <p:nvPr/>
        </p:nvCxnSpPr>
        <p:spPr>
          <a:xfrm rot="10800000" flipH="1">
            <a:off x="4383925" y="4169300"/>
            <a:ext cx="765900" cy="7800"/>
          </a:xfrm>
          <a:prstGeom prst="straightConnector1">
            <a:avLst/>
          </a:prstGeom>
          <a:noFill/>
          <a:ln w="9525" cap="flat" cmpd="sng">
            <a:solidFill>
              <a:schemeClr val="dk2"/>
            </a:solidFill>
            <a:prstDash val="solid"/>
            <a:round/>
            <a:headEnd type="none" w="med" len="med"/>
            <a:tailEnd type="triangle" w="med" len="med"/>
          </a:ln>
        </p:spPr>
      </p:cxnSp>
      <p:pic>
        <p:nvPicPr>
          <p:cNvPr id="747" name="Google Shape;747;p54" title="AP-Contraction.gif"/>
          <p:cNvPicPr preferRelativeResize="0"/>
          <p:nvPr/>
        </p:nvPicPr>
        <p:blipFill>
          <a:blip r:embed="rId3">
            <a:alphaModFix/>
          </a:blip>
          <a:stretch>
            <a:fillRect/>
          </a:stretch>
        </p:blipFill>
        <p:spPr>
          <a:xfrm>
            <a:off x="683876" y="3515875"/>
            <a:ext cx="1601301" cy="1317080"/>
          </a:xfrm>
          <a:prstGeom prst="rect">
            <a:avLst/>
          </a:prstGeom>
          <a:noFill/>
          <a:ln w="9525" cap="flat" cmpd="sng">
            <a:solidFill>
              <a:schemeClr val="dk1"/>
            </a:solidFill>
            <a:prstDash val="solid"/>
            <a:round/>
            <a:headEnd type="none" w="sm" len="sm"/>
            <a:tailEnd type="none" w="sm" len="sm"/>
          </a:ln>
        </p:spPr>
      </p:pic>
      <p:pic>
        <p:nvPicPr>
          <p:cNvPr id="748" name="Google Shape;748;p54"/>
          <p:cNvPicPr preferRelativeResize="0"/>
          <p:nvPr/>
        </p:nvPicPr>
        <p:blipFill rotWithShape="1">
          <a:blip r:embed="rId4">
            <a:alphaModFix/>
          </a:blip>
          <a:srcRect b="31703"/>
          <a:stretch/>
        </p:blipFill>
        <p:spPr>
          <a:xfrm>
            <a:off x="5365425" y="3687700"/>
            <a:ext cx="3191350" cy="979500"/>
          </a:xfrm>
          <a:prstGeom prst="rect">
            <a:avLst/>
          </a:prstGeom>
          <a:noFill/>
          <a:ln w="9525" cap="flat" cmpd="sng">
            <a:solidFill>
              <a:schemeClr val="dk1"/>
            </a:solidFill>
            <a:prstDash val="solid"/>
            <a:round/>
            <a:headEnd type="none" w="sm" len="sm"/>
            <a:tailEnd type="none" w="sm" len="sm"/>
          </a:ln>
        </p:spPr>
      </p:pic>
      <p:pic>
        <p:nvPicPr>
          <p:cNvPr id="749" name="Google Shape;749;p54" title="Openbci-brain-computer-interface-by-omphalosskeptic-removebg-preview.png"/>
          <p:cNvPicPr preferRelativeResize="0"/>
          <p:nvPr/>
        </p:nvPicPr>
        <p:blipFill>
          <a:blip r:embed="rId5">
            <a:alphaModFix/>
          </a:blip>
          <a:stretch>
            <a:fillRect/>
          </a:stretch>
        </p:blipFill>
        <p:spPr>
          <a:xfrm>
            <a:off x="2590900" y="3389075"/>
            <a:ext cx="1881200" cy="1568250"/>
          </a:xfrm>
          <a:prstGeom prst="rect">
            <a:avLst/>
          </a:prstGeom>
          <a:noFill/>
          <a:ln>
            <a:noFill/>
          </a:ln>
        </p:spPr>
      </p:pic>
      <p:pic>
        <p:nvPicPr>
          <p:cNvPr id="750" name="Google Shape;750;p54" title="Screenshot 2025-04-26 at 19.48.58.png"/>
          <p:cNvPicPr preferRelativeResize="0"/>
          <p:nvPr/>
        </p:nvPicPr>
        <p:blipFill>
          <a:blip r:embed="rId6">
            <a:alphaModFix/>
          </a:blip>
          <a:stretch>
            <a:fillRect/>
          </a:stretch>
        </p:blipFill>
        <p:spPr>
          <a:xfrm>
            <a:off x="683875" y="1356650"/>
            <a:ext cx="1601300" cy="1915724"/>
          </a:xfrm>
          <a:prstGeom prst="rect">
            <a:avLst/>
          </a:prstGeom>
          <a:noFill/>
          <a:ln w="9525" cap="flat" cmpd="sng">
            <a:solidFill>
              <a:schemeClr val="dk1"/>
            </a:solidFill>
            <a:prstDash val="solid"/>
            <a:round/>
            <a:headEnd type="none" w="sm" len="sm"/>
            <a:tailEnd type="none" w="sm" len="sm"/>
          </a:ln>
        </p:spPr>
      </p:pic>
      <p:sp>
        <p:nvSpPr>
          <p:cNvPr id="751" name="Google Shape;751;p54"/>
          <p:cNvSpPr txBox="1"/>
          <p:nvPr/>
        </p:nvSpPr>
        <p:spPr>
          <a:xfrm>
            <a:off x="2345850" y="1294338"/>
            <a:ext cx="4452300" cy="12774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accent1"/>
              </a:buClr>
              <a:buSzPts val="1500"/>
              <a:buFont typeface="Maven Pro"/>
              <a:buChar char="●"/>
            </a:pPr>
            <a:r>
              <a:rPr lang="en" sz="1500" b="1">
                <a:solidFill>
                  <a:schemeClr val="accent1"/>
                </a:solidFill>
                <a:latin typeface="Maven Pro"/>
                <a:ea typeface="Maven Pro"/>
                <a:cs typeface="Maven Pro"/>
                <a:sym typeface="Maven Pro"/>
              </a:rPr>
              <a:t>Electromyography (EMG)</a:t>
            </a:r>
            <a:endParaRPr sz="1500" b="1">
              <a:solidFill>
                <a:schemeClr val="accent1"/>
              </a:solidFill>
              <a:latin typeface="Maven Pro"/>
              <a:ea typeface="Maven Pro"/>
              <a:cs typeface="Maven Pro"/>
              <a:sym typeface="Maven Pro"/>
            </a:endParaRPr>
          </a:p>
          <a:p>
            <a:pPr marL="914400" lvl="1" indent="-317500" algn="l" rtl="0">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Measures electrical activity produced by muscle contractions</a:t>
            </a:r>
            <a:endParaRPr>
              <a:solidFill>
                <a:schemeClr val="dk1"/>
              </a:solidFill>
              <a:latin typeface="Maven Pro"/>
              <a:ea typeface="Maven Pro"/>
              <a:cs typeface="Maven Pro"/>
              <a:sym typeface="Maven Pro"/>
            </a:endParaRPr>
          </a:p>
          <a:p>
            <a:pPr marL="914400" lvl="1" indent="-317500" algn="l" rtl="0">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Surface Electromyography</a:t>
            </a:r>
            <a:endParaRPr>
              <a:solidFill>
                <a:schemeClr val="dk1"/>
              </a:solidFill>
              <a:latin typeface="Maven Pro"/>
              <a:ea typeface="Maven Pro"/>
              <a:cs typeface="Maven Pro"/>
              <a:sym typeface="Maven Pro"/>
            </a:endParaRPr>
          </a:p>
          <a:p>
            <a:pPr marL="1371600" lvl="2" indent="-317500" algn="l" rtl="0">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Non-invasive – sensors on the skin</a:t>
            </a:r>
            <a:endParaRPr>
              <a:solidFill>
                <a:schemeClr val="dk1"/>
              </a:solidFill>
              <a:latin typeface="Maven Pro"/>
              <a:ea typeface="Maven Pro"/>
              <a:cs typeface="Maven Pro"/>
              <a:sym typeface="Maven Pro"/>
            </a:endParaRPr>
          </a:p>
        </p:txBody>
      </p:sp>
      <p:pic>
        <p:nvPicPr>
          <p:cNvPr id="752" name="Google Shape;752;p54"/>
          <p:cNvPicPr preferRelativeResize="0"/>
          <p:nvPr/>
        </p:nvPicPr>
        <p:blipFill>
          <a:blip r:embed="rId7">
            <a:alphaModFix/>
          </a:blip>
          <a:stretch>
            <a:fillRect/>
          </a:stretch>
        </p:blipFill>
        <p:spPr>
          <a:xfrm>
            <a:off x="1053029" y="2376444"/>
            <a:ext cx="196424" cy="195306"/>
          </a:xfrm>
          <a:prstGeom prst="rect">
            <a:avLst/>
          </a:prstGeom>
          <a:noFill/>
          <a:ln>
            <a:noFill/>
          </a:ln>
        </p:spPr>
      </p:pic>
      <p:pic>
        <p:nvPicPr>
          <p:cNvPr id="753" name="Google Shape;753;p54"/>
          <p:cNvPicPr preferRelativeResize="0"/>
          <p:nvPr/>
        </p:nvPicPr>
        <p:blipFill>
          <a:blip r:embed="rId7">
            <a:alphaModFix/>
          </a:blip>
          <a:stretch>
            <a:fillRect/>
          </a:stretch>
        </p:blipFill>
        <p:spPr>
          <a:xfrm>
            <a:off x="1462294" y="2661967"/>
            <a:ext cx="196424" cy="195306"/>
          </a:xfrm>
          <a:prstGeom prst="rect">
            <a:avLst/>
          </a:prstGeom>
          <a:noFill/>
          <a:ln>
            <a:noFill/>
          </a:ln>
        </p:spPr>
      </p:pic>
      <p:pic>
        <p:nvPicPr>
          <p:cNvPr id="754" name="Google Shape;754;p54"/>
          <p:cNvPicPr preferRelativeResize="0"/>
          <p:nvPr/>
        </p:nvPicPr>
        <p:blipFill>
          <a:blip r:embed="rId7">
            <a:alphaModFix/>
          </a:blip>
          <a:stretch>
            <a:fillRect/>
          </a:stretch>
        </p:blipFill>
        <p:spPr>
          <a:xfrm>
            <a:off x="1658737" y="2868576"/>
            <a:ext cx="196424" cy="195306"/>
          </a:xfrm>
          <a:prstGeom prst="rect">
            <a:avLst/>
          </a:prstGeom>
          <a:noFill/>
          <a:ln>
            <a:noFill/>
          </a:ln>
        </p:spPr>
      </p:pic>
      <p:pic>
        <p:nvPicPr>
          <p:cNvPr id="755" name="Google Shape;755;p54"/>
          <p:cNvPicPr preferRelativeResize="0"/>
          <p:nvPr/>
        </p:nvPicPr>
        <p:blipFill>
          <a:blip r:embed="rId7">
            <a:alphaModFix/>
          </a:blip>
          <a:stretch>
            <a:fillRect/>
          </a:stretch>
        </p:blipFill>
        <p:spPr>
          <a:xfrm rot="4867324">
            <a:off x="1365017" y="2849505"/>
            <a:ext cx="195332" cy="196398"/>
          </a:xfrm>
          <a:prstGeom prst="rect">
            <a:avLst/>
          </a:prstGeom>
          <a:noFill/>
          <a:ln>
            <a:noFill/>
          </a:ln>
        </p:spPr>
      </p:pic>
      <p:pic>
        <p:nvPicPr>
          <p:cNvPr id="756" name="Google Shape;756;p54"/>
          <p:cNvPicPr preferRelativeResize="0"/>
          <p:nvPr/>
        </p:nvPicPr>
        <p:blipFill>
          <a:blip r:embed="rId7">
            <a:alphaModFix/>
          </a:blip>
          <a:stretch>
            <a:fillRect/>
          </a:stretch>
        </p:blipFill>
        <p:spPr>
          <a:xfrm>
            <a:off x="1289253" y="2358524"/>
            <a:ext cx="196424" cy="195306"/>
          </a:xfrm>
          <a:prstGeom prst="rect">
            <a:avLst/>
          </a:prstGeom>
          <a:noFill/>
          <a:ln>
            <a:noFill/>
          </a:ln>
        </p:spPr>
      </p:pic>
      <p:pic>
        <p:nvPicPr>
          <p:cNvPr id="757" name="Google Shape;757;p54"/>
          <p:cNvPicPr preferRelativeResize="0"/>
          <p:nvPr/>
        </p:nvPicPr>
        <p:blipFill>
          <a:blip r:embed="rId7">
            <a:alphaModFix/>
          </a:blip>
          <a:stretch>
            <a:fillRect/>
          </a:stretch>
        </p:blipFill>
        <p:spPr>
          <a:xfrm>
            <a:off x="1440626" y="2101112"/>
            <a:ext cx="196424" cy="195306"/>
          </a:xfrm>
          <a:prstGeom prst="rect">
            <a:avLst/>
          </a:prstGeom>
          <a:noFill/>
          <a:ln>
            <a:noFill/>
          </a:ln>
        </p:spPr>
      </p:pic>
      <p:pic>
        <p:nvPicPr>
          <p:cNvPr id="758" name="Google Shape;758;p54"/>
          <p:cNvPicPr preferRelativeResize="0"/>
          <p:nvPr/>
        </p:nvPicPr>
        <p:blipFill>
          <a:blip r:embed="rId7">
            <a:alphaModFix/>
          </a:blip>
          <a:stretch>
            <a:fillRect/>
          </a:stretch>
        </p:blipFill>
        <p:spPr>
          <a:xfrm>
            <a:off x="1594706" y="2404115"/>
            <a:ext cx="196424" cy="195306"/>
          </a:xfrm>
          <a:prstGeom prst="rect">
            <a:avLst/>
          </a:prstGeom>
          <a:noFill/>
          <a:ln>
            <a:noFill/>
          </a:ln>
        </p:spPr>
      </p:pic>
      <p:pic>
        <p:nvPicPr>
          <p:cNvPr id="759" name="Google Shape;759;p54"/>
          <p:cNvPicPr preferRelativeResize="0"/>
          <p:nvPr/>
        </p:nvPicPr>
        <p:blipFill>
          <a:blip r:embed="rId7">
            <a:alphaModFix/>
          </a:blip>
          <a:stretch>
            <a:fillRect/>
          </a:stretch>
        </p:blipFill>
        <p:spPr>
          <a:xfrm>
            <a:off x="1849363" y="2661976"/>
            <a:ext cx="175249" cy="174251"/>
          </a:xfrm>
          <a:prstGeom prst="rect">
            <a:avLst/>
          </a:prstGeom>
          <a:noFill/>
          <a:ln>
            <a:noFill/>
          </a:ln>
        </p:spPr>
      </p:pic>
      <p:pic>
        <p:nvPicPr>
          <p:cNvPr id="760" name="Google Shape;760;p54"/>
          <p:cNvPicPr preferRelativeResize="0"/>
          <p:nvPr/>
        </p:nvPicPr>
        <p:blipFill>
          <a:blip r:embed="rId7">
            <a:alphaModFix/>
          </a:blip>
          <a:stretch>
            <a:fillRect/>
          </a:stretch>
        </p:blipFill>
        <p:spPr>
          <a:xfrm rot="10800000">
            <a:off x="1847200" y="2858427"/>
            <a:ext cx="179599" cy="178549"/>
          </a:xfrm>
          <a:prstGeom prst="rect">
            <a:avLst/>
          </a:prstGeom>
          <a:noFill/>
          <a:ln>
            <a:noFill/>
          </a:ln>
        </p:spPr>
      </p:pic>
      <p:sp>
        <p:nvSpPr>
          <p:cNvPr id="761" name="Google Shape;761;p54"/>
          <p:cNvSpPr txBox="1"/>
          <p:nvPr/>
        </p:nvSpPr>
        <p:spPr>
          <a:xfrm>
            <a:off x="2345850" y="2404125"/>
            <a:ext cx="4452300" cy="5727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accent1"/>
              </a:buClr>
              <a:buSzPts val="1300"/>
              <a:buFont typeface="Maven Pro"/>
              <a:buChar char="●"/>
            </a:pPr>
            <a:r>
              <a:rPr lang="en" sz="1500" b="1">
                <a:solidFill>
                  <a:schemeClr val="accent1"/>
                </a:solidFill>
                <a:latin typeface="Maven Pro"/>
                <a:ea typeface="Maven Pro"/>
                <a:cs typeface="Maven Pro"/>
                <a:sym typeface="Maven Pro"/>
              </a:rPr>
              <a:t>Sensor:</a:t>
            </a:r>
            <a:r>
              <a:rPr lang="en" sz="1300">
                <a:solidFill>
                  <a:schemeClr val="dk1"/>
                </a:solidFill>
                <a:latin typeface="Maven Pro"/>
                <a:ea typeface="Maven Pro"/>
                <a:cs typeface="Maven Pro"/>
                <a:sym typeface="Maven Pro"/>
              </a:rPr>
              <a:t> </a:t>
            </a:r>
            <a:r>
              <a:rPr lang="en">
                <a:solidFill>
                  <a:schemeClr val="dk1"/>
                </a:solidFill>
                <a:latin typeface="Maven Pro"/>
                <a:ea typeface="Maven Pro"/>
                <a:cs typeface="Maven Pro"/>
                <a:sym typeface="Maven Pro"/>
              </a:rPr>
              <a:t>Conductive Gel Electrodes</a:t>
            </a:r>
            <a:endParaRPr>
              <a:solidFill>
                <a:schemeClr val="dk1"/>
              </a:solidFill>
              <a:latin typeface="Maven Pro"/>
              <a:ea typeface="Maven Pro"/>
              <a:cs typeface="Maven Pro"/>
              <a:sym typeface="Maven Pro"/>
            </a:endParaRPr>
          </a:p>
          <a:p>
            <a:pPr marL="914400" lvl="1" indent="-317500" algn="l" rtl="0">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Jaw, Cheek, Chin, Tongue</a:t>
            </a:r>
            <a:endParaRPr>
              <a:solidFill>
                <a:schemeClr val="dk1"/>
              </a:solidFill>
              <a:latin typeface="Maven Pro"/>
              <a:ea typeface="Maven Pro"/>
              <a:cs typeface="Maven Pro"/>
              <a:sym typeface="Maven Pro"/>
            </a:endParaRPr>
          </a:p>
        </p:txBody>
      </p:sp>
      <p:sp>
        <p:nvSpPr>
          <p:cNvPr id="762" name="Google Shape;762;p54"/>
          <p:cNvSpPr txBox="1"/>
          <p:nvPr/>
        </p:nvSpPr>
        <p:spPr>
          <a:xfrm>
            <a:off x="2345850" y="2900975"/>
            <a:ext cx="4452300" cy="5727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accent1"/>
              </a:buClr>
              <a:buSzPts val="1300"/>
              <a:buFont typeface="Maven Pro"/>
              <a:buChar char="●"/>
            </a:pPr>
            <a:r>
              <a:rPr lang="en" sz="1500" b="1">
                <a:solidFill>
                  <a:schemeClr val="accent1"/>
                </a:solidFill>
                <a:latin typeface="Maven Pro"/>
                <a:ea typeface="Maven Pro"/>
                <a:cs typeface="Maven Pro"/>
                <a:sym typeface="Maven Pro"/>
              </a:rPr>
              <a:t>Data:</a:t>
            </a:r>
            <a:r>
              <a:rPr lang="en" sz="1500">
                <a:solidFill>
                  <a:schemeClr val="dk1"/>
                </a:solidFill>
                <a:latin typeface="Maven Pro"/>
                <a:ea typeface="Maven Pro"/>
                <a:cs typeface="Maven Pro"/>
                <a:sym typeface="Maven Pro"/>
              </a:rPr>
              <a:t> </a:t>
            </a:r>
            <a:r>
              <a:rPr lang="en">
                <a:solidFill>
                  <a:schemeClr val="dk1"/>
                </a:solidFill>
                <a:latin typeface="Maven Pro"/>
                <a:ea typeface="Maven Pro"/>
                <a:cs typeface="Maven Pro"/>
                <a:sym typeface="Maven Pro"/>
              </a:rPr>
              <a:t>Voltage signals (μV) which represent muscle activation during speech</a:t>
            </a:r>
            <a:endParaRPr>
              <a:solidFill>
                <a:schemeClr val="dk1"/>
              </a:solidFill>
              <a:latin typeface="Maven Pro"/>
              <a:ea typeface="Maven Pro"/>
              <a:cs typeface="Maven Pro"/>
              <a:sym typeface="Maven Pro"/>
            </a:endParaRPr>
          </a:p>
        </p:txBody>
      </p:sp>
      <p:pic>
        <p:nvPicPr>
          <p:cNvPr id="763" name="Google Shape;763;p54" title="composi-o-do-sinal-emg-l (1).jpg"/>
          <p:cNvPicPr preferRelativeResize="0"/>
          <p:nvPr/>
        </p:nvPicPr>
        <p:blipFill rotWithShape="1">
          <a:blip r:embed="rId8">
            <a:alphaModFix/>
          </a:blip>
          <a:srcRect l="19101" t="22939" r="31693" b="6781"/>
          <a:stretch/>
        </p:blipFill>
        <p:spPr>
          <a:xfrm>
            <a:off x="6858825" y="1443557"/>
            <a:ext cx="1697951" cy="1818793"/>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5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What were the alternatives?</a:t>
            </a:r>
            <a:endParaRPr>
              <a:latin typeface="Maven Pro Medium"/>
              <a:ea typeface="Maven Pro Medium"/>
              <a:cs typeface="Maven Pro Medium"/>
              <a:sym typeface="Maven Pro Medium"/>
            </a:endParaRPr>
          </a:p>
        </p:txBody>
      </p:sp>
      <p:sp>
        <p:nvSpPr>
          <p:cNvPr id="769" name="Google Shape;769;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770" name="Google Shape;770;p55"/>
          <p:cNvGraphicFramePr/>
          <p:nvPr/>
        </p:nvGraphicFramePr>
        <p:xfrm>
          <a:off x="960850" y="1704300"/>
          <a:ext cx="3000000" cy="3000000"/>
        </p:xfrm>
        <a:graphic>
          <a:graphicData uri="http://schemas.openxmlformats.org/drawingml/2006/table">
            <a:tbl>
              <a:tblPr>
                <a:noFill/>
                <a:tableStyleId>{61798D2D-84DF-47A0-AB07-17927C9F2C61}</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Criteria</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OpenBCI Cyton</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Delsys Quattro</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SparkFun Myoware</a:t>
                      </a:r>
                      <a:endParaRPr b="1">
                        <a:solidFill>
                          <a:schemeClr val="lt1"/>
                        </a:solidFill>
                        <a:latin typeface="Maven Pro"/>
                        <a:ea typeface="Maven Pro"/>
                        <a:cs typeface="Maven Pro"/>
                        <a:sym typeface="Maven Pro"/>
                      </a:endParaRPr>
                    </a:p>
                  </a:txBody>
                  <a:tcPr marL="91425" marR="91425" marT="91425" marB="91425">
                    <a:solidFill>
                      <a:schemeClr val="accen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Cost</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a:latin typeface="Maven Pro"/>
                          <a:ea typeface="Maven Pro"/>
                          <a:cs typeface="Maven Pro"/>
                          <a:sym typeface="Maven Pro"/>
                        </a:rPr>
                        <a:t>$999</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$3800</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$40</a:t>
                      </a:r>
                      <a:endParaRPr>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Real-Time Processing</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a:latin typeface="Maven Pro"/>
                          <a:ea typeface="Maven Pro"/>
                          <a:cs typeface="Maven Pro"/>
                          <a:sym typeface="Maven Pro"/>
                        </a:rPr>
                        <a:t>Yes</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Yes</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No</a:t>
                      </a:r>
                      <a:endParaRPr>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Sampling Rate</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a:latin typeface="Maven Pro"/>
                          <a:ea typeface="Maven Pro"/>
                          <a:cs typeface="Maven Pro"/>
                          <a:sym typeface="Maven Pro"/>
                        </a:rPr>
                        <a:t>250 Hz</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2222 Hz</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200 Hz</a:t>
                      </a:r>
                      <a:endParaRPr>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 of Channels</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a:latin typeface="Maven Pro"/>
                          <a:ea typeface="Maven Pro"/>
                          <a:cs typeface="Maven Pro"/>
                          <a:sym typeface="Maven Pro"/>
                        </a:rPr>
                        <a:t>8</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4</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1</a:t>
                      </a:r>
                      <a:endParaRPr>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SDK Availability</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a:latin typeface="Maven Pro"/>
                          <a:ea typeface="Maven Pro"/>
                          <a:cs typeface="Maven Pro"/>
                          <a:sym typeface="Maven Pro"/>
                        </a:rPr>
                        <a:t>Available</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Available</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N/a</a:t>
                      </a:r>
                      <a:endParaRPr>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5"/>
                  </a:ext>
                </a:extLst>
              </a:tr>
              <a:tr h="354175">
                <a:tc>
                  <a:txBody>
                    <a:bodyPr/>
                    <a:lstStyle/>
                    <a:p>
                      <a:pPr marL="0" lvl="0" indent="0" algn="l" rtl="0">
                        <a:spcBef>
                          <a:spcPts val="0"/>
                        </a:spcBef>
                        <a:spcAft>
                          <a:spcPts val="0"/>
                        </a:spcAft>
                        <a:buNone/>
                      </a:pPr>
                      <a:r>
                        <a:rPr lang="en" b="1">
                          <a:solidFill>
                            <a:schemeClr val="lt1"/>
                          </a:solidFill>
                          <a:latin typeface="Maven Pro"/>
                          <a:ea typeface="Maven Pro"/>
                          <a:cs typeface="Maven Pro"/>
                          <a:sym typeface="Maven Pro"/>
                        </a:rPr>
                        <a:t>Connectivity</a:t>
                      </a:r>
                      <a:endParaRPr b="1">
                        <a:solidFill>
                          <a:schemeClr val="lt1"/>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a:latin typeface="Maven Pro"/>
                          <a:ea typeface="Maven Pro"/>
                          <a:cs typeface="Maven Pro"/>
                          <a:sym typeface="Maven Pro"/>
                        </a:rPr>
                        <a:t>Bluetooth</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Bluetooth</a:t>
                      </a:r>
                      <a:endParaRPr>
                        <a:latin typeface="Maven Pro"/>
                        <a:ea typeface="Maven Pro"/>
                        <a:cs typeface="Maven Pro"/>
                        <a:sym typeface="Maven Pro"/>
                      </a:endParaRPr>
                    </a:p>
                  </a:txBody>
                  <a:tcPr marL="91425" marR="91425" marT="91425" marB="91425"/>
                </a:tc>
                <a:tc>
                  <a:txBody>
                    <a:bodyPr/>
                    <a:lstStyle/>
                    <a:p>
                      <a:pPr marL="0" lvl="0" indent="0" algn="l" rtl="0">
                        <a:spcBef>
                          <a:spcPts val="0"/>
                        </a:spcBef>
                        <a:spcAft>
                          <a:spcPts val="0"/>
                        </a:spcAft>
                        <a:buNone/>
                      </a:pPr>
                      <a:r>
                        <a:rPr lang="en">
                          <a:latin typeface="Maven Pro"/>
                          <a:ea typeface="Maven Pro"/>
                          <a:cs typeface="Maven Pro"/>
                          <a:sym typeface="Maven Pro"/>
                        </a:rPr>
                        <a:t>Wired</a:t>
                      </a:r>
                      <a:endParaRPr>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6"/>
                  </a:ext>
                </a:extLst>
              </a:tr>
            </a:tbl>
          </a:graphicData>
        </a:graphic>
      </p:graphicFrame>
      <p:pic>
        <p:nvPicPr>
          <p:cNvPr id="771" name="Google Shape;771;p55"/>
          <p:cNvPicPr preferRelativeResize="0"/>
          <p:nvPr/>
        </p:nvPicPr>
        <p:blipFill>
          <a:blip r:embed="rId3">
            <a:alphaModFix/>
          </a:blip>
          <a:stretch>
            <a:fillRect/>
          </a:stretch>
        </p:blipFill>
        <p:spPr>
          <a:xfrm rot="-1877815">
            <a:off x="5738188" y="1260144"/>
            <a:ext cx="967423" cy="967423"/>
          </a:xfrm>
          <a:prstGeom prst="rect">
            <a:avLst/>
          </a:prstGeom>
          <a:noFill/>
          <a:ln>
            <a:noFill/>
          </a:ln>
        </p:spPr>
      </p:pic>
      <p:pic>
        <p:nvPicPr>
          <p:cNvPr id="772" name="Google Shape;772;p55"/>
          <p:cNvPicPr preferRelativeResize="0"/>
          <p:nvPr/>
        </p:nvPicPr>
        <p:blipFill>
          <a:blip r:embed="rId4">
            <a:alphaModFix/>
          </a:blip>
          <a:stretch>
            <a:fillRect/>
          </a:stretch>
        </p:blipFill>
        <p:spPr>
          <a:xfrm>
            <a:off x="7906475" y="1216725"/>
            <a:ext cx="933851" cy="933851"/>
          </a:xfrm>
          <a:prstGeom prst="rect">
            <a:avLst/>
          </a:prstGeom>
          <a:noFill/>
          <a:ln>
            <a:noFill/>
          </a:ln>
        </p:spPr>
      </p:pic>
      <p:pic>
        <p:nvPicPr>
          <p:cNvPr id="773" name="Google Shape;773;p55" title="Openbci-brain-computer-interface-by-omphalosskeptic-removebg-preview.png"/>
          <p:cNvPicPr preferRelativeResize="0"/>
          <p:nvPr/>
        </p:nvPicPr>
        <p:blipFill>
          <a:blip r:embed="rId5">
            <a:alphaModFix/>
          </a:blip>
          <a:stretch>
            <a:fillRect/>
          </a:stretch>
        </p:blipFill>
        <p:spPr>
          <a:xfrm>
            <a:off x="4070699" y="1397300"/>
            <a:ext cx="686980" cy="57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5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Other Components</a:t>
            </a:r>
            <a:endParaRPr>
              <a:latin typeface="Maven Pro Medium"/>
              <a:ea typeface="Maven Pro Medium"/>
              <a:cs typeface="Maven Pro Medium"/>
              <a:sym typeface="Maven Pro Medium"/>
            </a:endParaRPr>
          </a:p>
        </p:txBody>
      </p:sp>
      <p:sp>
        <p:nvSpPr>
          <p:cNvPr id="779" name="Google Shape;779;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780" name="Google Shape;780;p56"/>
          <p:cNvPicPr preferRelativeResize="0"/>
          <p:nvPr/>
        </p:nvPicPr>
        <p:blipFill>
          <a:blip r:embed="rId3">
            <a:alphaModFix/>
          </a:blip>
          <a:stretch>
            <a:fillRect/>
          </a:stretch>
        </p:blipFill>
        <p:spPr>
          <a:xfrm>
            <a:off x="889250" y="17782175"/>
            <a:ext cx="7204500" cy="6620352"/>
          </a:xfrm>
          <a:prstGeom prst="rect">
            <a:avLst/>
          </a:prstGeom>
          <a:noFill/>
          <a:ln>
            <a:noFill/>
          </a:ln>
        </p:spPr>
      </p:pic>
      <p:sp>
        <p:nvSpPr>
          <p:cNvPr id="781" name="Google Shape;781;p56"/>
          <p:cNvSpPr txBox="1"/>
          <p:nvPr/>
        </p:nvSpPr>
        <p:spPr>
          <a:xfrm>
            <a:off x="778200" y="1191825"/>
            <a:ext cx="45354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1"/>
                </a:solidFill>
                <a:latin typeface="Maven Pro"/>
                <a:ea typeface="Maven Pro"/>
                <a:cs typeface="Maven Pro"/>
                <a:sym typeface="Maven Pro"/>
              </a:rPr>
              <a:t>Arduino GIGA Microcontroller (1)</a:t>
            </a:r>
            <a:endParaRPr sz="1600" b="1">
              <a:solidFill>
                <a:schemeClr val="accent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Capable Processing Power</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Sufficient Storage</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WiFi and Bluetooth Capabilities </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Highly Portable</a:t>
            </a:r>
            <a:endParaRPr>
              <a:solidFill>
                <a:schemeClr val="dk1"/>
              </a:solidFill>
              <a:latin typeface="Maven Pro"/>
              <a:ea typeface="Maven Pro"/>
              <a:cs typeface="Maven Pro"/>
              <a:sym typeface="Maven Pro"/>
            </a:endParaRPr>
          </a:p>
        </p:txBody>
      </p:sp>
      <p:pic>
        <p:nvPicPr>
          <p:cNvPr id="782" name="Google Shape;782;p56"/>
          <p:cNvPicPr preferRelativeResize="0"/>
          <p:nvPr/>
        </p:nvPicPr>
        <p:blipFill rotWithShape="1">
          <a:blip r:embed="rId4">
            <a:alphaModFix/>
          </a:blip>
          <a:srcRect l="4344" t="18297" r="4197" b="17161"/>
          <a:stretch/>
        </p:blipFill>
        <p:spPr>
          <a:xfrm>
            <a:off x="5480700" y="1191825"/>
            <a:ext cx="2727775" cy="1444399"/>
          </a:xfrm>
          <a:prstGeom prst="rect">
            <a:avLst/>
          </a:prstGeom>
          <a:noFill/>
          <a:ln w="9525" cap="flat" cmpd="sng">
            <a:solidFill>
              <a:schemeClr val="dk1"/>
            </a:solidFill>
            <a:prstDash val="solid"/>
            <a:round/>
            <a:headEnd type="none" w="sm" len="sm"/>
            <a:tailEnd type="none" w="sm" len="sm"/>
          </a:ln>
        </p:spPr>
      </p:pic>
      <p:sp>
        <p:nvSpPr>
          <p:cNvPr id="783" name="Google Shape;783;p56"/>
          <p:cNvSpPr txBox="1"/>
          <p:nvPr/>
        </p:nvSpPr>
        <p:spPr>
          <a:xfrm>
            <a:off x="5269888" y="2636225"/>
            <a:ext cx="31494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aven Pro"/>
                <a:ea typeface="Maven Pro"/>
                <a:cs typeface="Maven Pro"/>
                <a:sym typeface="Maven Pro"/>
              </a:rPr>
              <a:t>(1) Arduino GIGA Microcontroller</a:t>
            </a:r>
            <a:endParaRPr sz="1000">
              <a:solidFill>
                <a:schemeClr val="dk1"/>
              </a:solidFill>
              <a:latin typeface="Maven Pro"/>
              <a:ea typeface="Maven Pro"/>
              <a:cs typeface="Maven Pro"/>
              <a:sym typeface="Maven Pro"/>
            </a:endParaRPr>
          </a:p>
        </p:txBody>
      </p:sp>
      <p:sp>
        <p:nvSpPr>
          <p:cNvPr id="784" name="Google Shape;784;p56"/>
          <p:cNvSpPr txBox="1"/>
          <p:nvPr/>
        </p:nvSpPr>
        <p:spPr>
          <a:xfrm>
            <a:off x="5269888" y="4543775"/>
            <a:ext cx="31494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aven Pro"/>
                <a:ea typeface="Maven Pro"/>
                <a:cs typeface="Maven Pro"/>
                <a:sym typeface="Maven Pro"/>
              </a:rPr>
              <a:t>(2) Blue Yeti Microphone</a:t>
            </a:r>
            <a:endParaRPr sz="1000">
              <a:solidFill>
                <a:schemeClr val="dk1"/>
              </a:solidFill>
              <a:latin typeface="Maven Pro"/>
              <a:ea typeface="Maven Pro"/>
              <a:cs typeface="Maven Pro"/>
              <a:sym typeface="Maven Pro"/>
            </a:endParaRPr>
          </a:p>
        </p:txBody>
      </p:sp>
      <p:pic>
        <p:nvPicPr>
          <p:cNvPr id="785" name="Google Shape;785;p56"/>
          <p:cNvPicPr preferRelativeResize="0"/>
          <p:nvPr/>
        </p:nvPicPr>
        <p:blipFill>
          <a:blip r:embed="rId5">
            <a:alphaModFix/>
          </a:blip>
          <a:stretch>
            <a:fillRect/>
          </a:stretch>
        </p:blipFill>
        <p:spPr>
          <a:xfrm>
            <a:off x="5791526" y="3075950"/>
            <a:ext cx="2106150" cy="1579574"/>
          </a:xfrm>
          <a:prstGeom prst="rect">
            <a:avLst/>
          </a:prstGeom>
          <a:noFill/>
          <a:ln>
            <a:noFill/>
          </a:ln>
        </p:spPr>
      </p:pic>
      <p:sp>
        <p:nvSpPr>
          <p:cNvPr id="786" name="Google Shape;786;p56"/>
          <p:cNvSpPr txBox="1"/>
          <p:nvPr/>
        </p:nvSpPr>
        <p:spPr>
          <a:xfrm>
            <a:off x="778200" y="2720425"/>
            <a:ext cx="4535400" cy="13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1"/>
                </a:solidFill>
                <a:latin typeface="Maven Pro"/>
                <a:ea typeface="Maven Pro"/>
                <a:cs typeface="Maven Pro"/>
                <a:sym typeface="Maven Pro"/>
              </a:rPr>
              <a:t>Gel Electrodes + Cables</a:t>
            </a:r>
            <a:endParaRPr sz="1600" b="1">
              <a:solidFill>
                <a:schemeClr val="accent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Low-cost ($20 for 50 – 40¢ each)</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Small size</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Connects electrodes to sensor</a:t>
            </a:r>
            <a:endParaRPr>
              <a:solidFill>
                <a:schemeClr val="dk1"/>
              </a:solidFill>
              <a:latin typeface="Maven Pro"/>
              <a:ea typeface="Maven Pro"/>
              <a:cs typeface="Maven Pro"/>
              <a:sym typeface="Maven Pro"/>
            </a:endParaRPr>
          </a:p>
        </p:txBody>
      </p:sp>
      <p:sp>
        <p:nvSpPr>
          <p:cNvPr id="787" name="Google Shape;787;p56"/>
          <p:cNvSpPr txBox="1"/>
          <p:nvPr/>
        </p:nvSpPr>
        <p:spPr>
          <a:xfrm>
            <a:off x="778200" y="3967450"/>
            <a:ext cx="4002000" cy="7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1"/>
                </a:solidFill>
                <a:latin typeface="Maven Pro"/>
                <a:ea typeface="Maven Pro"/>
                <a:cs typeface="Maven Pro"/>
                <a:sym typeface="Maven Pro"/>
              </a:rPr>
              <a:t>Blue Yeti Microphone (2)</a:t>
            </a:r>
            <a:endParaRPr sz="1600" b="1">
              <a:solidFill>
                <a:schemeClr val="accent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High-Quality Audio Recordings</a:t>
            </a:r>
            <a:endParaRPr sz="1500">
              <a:solidFill>
                <a:schemeClr val="dk1"/>
              </a:solidFill>
              <a:latin typeface="Maven Pro"/>
              <a:ea typeface="Maven Pro"/>
              <a:cs typeface="Maven Pro"/>
              <a:sym typeface="Maven Pro"/>
            </a:endParaRPr>
          </a:p>
          <a:p>
            <a:pPr marL="457200" lvl="0"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Better Training Data</a:t>
            </a: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7"/>
          <p:cNvSpPr txBox="1">
            <a:spLocks noGrp="1"/>
          </p:cNvSpPr>
          <p:nvPr>
            <p:ph type="subTitle" idx="1"/>
          </p:nvPr>
        </p:nvSpPr>
        <p:spPr>
          <a:xfrm>
            <a:off x="4070350" y="2396400"/>
            <a:ext cx="2794500" cy="207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IEEE 802.15.1</a:t>
            </a:r>
            <a:endParaRPr/>
          </a:p>
          <a:p>
            <a:pPr marL="914400" lvl="1" indent="-285750" algn="l" rtl="0">
              <a:spcBef>
                <a:spcPts val="0"/>
              </a:spcBef>
              <a:spcAft>
                <a:spcPts val="0"/>
              </a:spcAft>
              <a:buSzPts val="900"/>
              <a:buChar char="○"/>
            </a:pPr>
            <a:r>
              <a:rPr lang="en" sz="900"/>
              <a:t>Local and metropolitan area networks - Part 15.1: Wireless Body Area Networks</a:t>
            </a:r>
            <a:endParaRPr sz="900"/>
          </a:p>
          <a:p>
            <a:pPr marL="457200" lvl="0" indent="-317500" algn="l" rtl="0">
              <a:spcBef>
                <a:spcPts val="0"/>
              </a:spcBef>
              <a:spcAft>
                <a:spcPts val="0"/>
              </a:spcAft>
              <a:buSzPts val="1400"/>
              <a:buChar char="●"/>
            </a:pPr>
            <a:r>
              <a:rPr lang="en"/>
              <a:t>IEEE 11073</a:t>
            </a:r>
            <a:endParaRPr/>
          </a:p>
          <a:p>
            <a:pPr marL="914400" lvl="1" indent="-285750" algn="l" rtl="0">
              <a:spcBef>
                <a:spcPts val="0"/>
              </a:spcBef>
              <a:spcAft>
                <a:spcPts val="0"/>
              </a:spcAft>
              <a:buSzPts val="900"/>
              <a:buChar char="○"/>
            </a:pPr>
            <a:r>
              <a:rPr lang="en" sz="900"/>
              <a:t>Health informatics—Personal health device communication</a:t>
            </a:r>
            <a:endParaRPr sz="900"/>
          </a:p>
          <a:p>
            <a:pPr marL="457200" lvl="0" indent="-317500" algn="l" rtl="0">
              <a:spcBef>
                <a:spcPts val="0"/>
              </a:spcBef>
              <a:spcAft>
                <a:spcPts val="0"/>
              </a:spcAft>
              <a:buSzPts val="1400"/>
              <a:buChar char="●"/>
            </a:pPr>
            <a:r>
              <a:rPr lang="en"/>
              <a:t>IEEE 12207</a:t>
            </a:r>
            <a:endParaRPr/>
          </a:p>
          <a:p>
            <a:pPr marL="914400" lvl="1" indent="-285750" algn="l" rtl="0">
              <a:spcBef>
                <a:spcPts val="0"/>
              </a:spcBef>
              <a:spcAft>
                <a:spcPts val="0"/>
              </a:spcAft>
              <a:buSzPts val="900"/>
              <a:buChar char="○"/>
            </a:pPr>
            <a:r>
              <a:rPr lang="en" sz="900"/>
              <a:t>Health informatics—Personal health device communication</a:t>
            </a:r>
            <a:endParaRPr sz="900"/>
          </a:p>
        </p:txBody>
      </p:sp>
      <p:sp>
        <p:nvSpPr>
          <p:cNvPr id="793" name="Google Shape;793;p57"/>
          <p:cNvSpPr txBox="1">
            <a:spLocks noGrp="1"/>
          </p:cNvSpPr>
          <p:nvPr>
            <p:ph type="subTitle" idx="2"/>
          </p:nvPr>
        </p:nvSpPr>
        <p:spPr>
          <a:xfrm>
            <a:off x="786425" y="2396400"/>
            <a:ext cx="2868900" cy="2747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ISO 9241-171</a:t>
            </a:r>
            <a:endParaRPr/>
          </a:p>
          <a:p>
            <a:pPr marL="914400" lvl="1" indent="-285750" algn="l" rtl="0">
              <a:spcBef>
                <a:spcPts val="0"/>
              </a:spcBef>
              <a:spcAft>
                <a:spcPts val="0"/>
              </a:spcAft>
              <a:buSzPts val="900"/>
              <a:buChar char="○"/>
            </a:pPr>
            <a:r>
              <a:rPr lang="en" sz="900"/>
              <a:t>Ergonomics of human-system interaction -- Part 171</a:t>
            </a:r>
            <a:endParaRPr sz="900"/>
          </a:p>
          <a:p>
            <a:pPr marL="457200" lvl="0" indent="-317500" algn="l" rtl="0">
              <a:spcBef>
                <a:spcPts val="0"/>
              </a:spcBef>
              <a:spcAft>
                <a:spcPts val="0"/>
              </a:spcAft>
              <a:buSzPts val="1400"/>
              <a:buChar char="●"/>
            </a:pPr>
            <a:r>
              <a:rPr lang="en"/>
              <a:t>ISO 13485</a:t>
            </a:r>
            <a:endParaRPr/>
          </a:p>
          <a:p>
            <a:pPr marL="914400" lvl="1" indent="-285750" algn="l" rtl="0">
              <a:spcBef>
                <a:spcPts val="0"/>
              </a:spcBef>
              <a:spcAft>
                <a:spcPts val="0"/>
              </a:spcAft>
              <a:buSzPts val="900"/>
              <a:buChar char="○"/>
            </a:pPr>
            <a:r>
              <a:rPr lang="en" sz="900"/>
              <a:t>Medical devices — Quality management systems — Requirements for regulatory purposes.</a:t>
            </a:r>
            <a:endParaRPr sz="900"/>
          </a:p>
          <a:p>
            <a:pPr marL="457200" lvl="0" indent="-317500" algn="l" rtl="0">
              <a:spcBef>
                <a:spcPts val="0"/>
              </a:spcBef>
              <a:spcAft>
                <a:spcPts val="0"/>
              </a:spcAft>
              <a:buSzPts val="1400"/>
              <a:buChar char="●"/>
            </a:pPr>
            <a:r>
              <a:rPr lang="en"/>
              <a:t>ISO 14971</a:t>
            </a:r>
            <a:endParaRPr/>
          </a:p>
          <a:p>
            <a:pPr marL="914400" lvl="1" indent="-285750" algn="l" rtl="0">
              <a:spcBef>
                <a:spcPts val="0"/>
              </a:spcBef>
              <a:spcAft>
                <a:spcPts val="0"/>
              </a:spcAft>
              <a:buSzPts val="900"/>
              <a:buChar char="○"/>
            </a:pPr>
            <a:r>
              <a:rPr lang="en" sz="900"/>
              <a:t>Medical devices—Application of risk management to medical devices</a:t>
            </a:r>
            <a:endParaRPr sz="900"/>
          </a:p>
          <a:p>
            <a:pPr marL="457200" lvl="0" indent="-317500" algn="l" rtl="0">
              <a:spcBef>
                <a:spcPts val="0"/>
              </a:spcBef>
              <a:spcAft>
                <a:spcPts val="0"/>
              </a:spcAft>
              <a:buSzPts val="1400"/>
              <a:buChar char="●"/>
            </a:pPr>
            <a:r>
              <a:rPr lang="en"/>
              <a:t>ISO 14155</a:t>
            </a:r>
            <a:endParaRPr/>
          </a:p>
          <a:p>
            <a:pPr marL="914400" lvl="1" indent="-285750" algn="l" rtl="0">
              <a:spcBef>
                <a:spcPts val="0"/>
              </a:spcBef>
              <a:spcAft>
                <a:spcPts val="0"/>
              </a:spcAft>
              <a:buSzPts val="900"/>
              <a:buChar char="○"/>
            </a:pPr>
            <a:r>
              <a:rPr lang="en" sz="900"/>
              <a:t>Clinical investigation of medical devices for human subjects</a:t>
            </a:r>
            <a:endParaRPr sz="900"/>
          </a:p>
        </p:txBody>
      </p:sp>
      <p:sp>
        <p:nvSpPr>
          <p:cNvPr id="794" name="Google Shape;794;p57"/>
          <p:cNvSpPr txBox="1">
            <a:spLocks noGrp="1"/>
          </p:cNvSpPr>
          <p:nvPr>
            <p:ph type="subTitle" idx="5"/>
          </p:nvPr>
        </p:nvSpPr>
        <p:spPr>
          <a:xfrm>
            <a:off x="4070361" y="1967000"/>
            <a:ext cx="1978200" cy="50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latin typeface="Maven Pro ExtraBold"/>
                <a:ea typeface="Maven Pro ExtraBold"/>
                <a:cs typeface="Maven Pro ExtraBold"/>
                <a:sym typeface="Maven Pro ExtraBold"/>
              </a:rPr>
              <a:t>IEEE</a:t>
            </a:r>
            <a:endParaRPr>
              <a:solidFill>
                <a:schemeClr val="accent1"/>
              </a:solidFill>
              <a:latin typeface="Maven Pro ExtraBold"/>
              <a:ea typeface="Maven Pro ExtraBold"/>
              <a:cs typeface="Maven Pro ExtraBold"/>
              <a:sym typeface="Maven Pro ExtraBold"/>
            </a:endParaRPr>
          </a:p>
        </p:txBody>
      </p:sp>
      <p:sp>
        <p:nvSpPr>
          <p:cNvPr id="795" name="Google Shape;795;p57"/>
          <p:cNvSpPr txBox="1">
            <a:spLocks noGrp="1"/>
          </p:cNvSpPr>
          <p:nvPr>
            <p:ph type="subTitle" idx="7"/>
          </p:nvPr>
        </p:nvSpPr>
        <p:spPr>
          <a:xfrm>
            <a:off x="720011" y="1967000"/>
            <a:ext cx="1978200" cy="50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latin typeface="Maven Pro ExtraBold"/>
                <a:ea typeface="Maven Pro ExtraBold"/>
                <a:cs typeface="Maven Pro ExtraBold"/>
                <a:sym typeface="Maven Pro ExtraBold"/>
              </a:rPr>
              <a:t>ISO</a:t>
            </a:r>
            <a:endParaRPr>
              <a:solidFill>
                <a:schemeClr val="accent1"/>
              </a:solidFill>
              <a:latin typeface="Maven Pro ExtraBold"/>
              <a:ea typeface="Maven Pro ExtraBold"/>
              <a:cs typeface="Maven Pro ExtraBold"/>
              <a:sym typeface="Maven Pro ExtraBold"/>
            </a:endParaRPr>
          </a:p>
        </p:txBody>
      </p:sp>
      <p:sp>
        <p:nvSpPr>
          <p:cNvPr id="796" name="Google Shape;796;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797" name="Google Shape;797;p57"/>
          <p:cNvPicPr preferRelativeResize="0"/>
          <p:nvPr/>
        </p:nvPicPr>
        <p:blipFill>
          <a:blip r:embed="rId3">
            <a:alphaModFix/>
          </a:blip>
          <a:stretch>
            <a:fillRect/>
          </a:stretch>
        </p:blipFill>
        <p:spPr>
          <a:xfrm>
            <a:off x="7557975" y="480663"/>
            <a:ext cx="1159425" cy="944924"/>
          </a:xfrm>
          <a:prstGeom prst="rect">
            <a:avLst/>
          </a:prstGeom>
          <a:noFill/>
          <a:ln>
            <a:noFill/>
          </a:ln>
        </p:spPr>
      </p:pic>
      <p:pic>
        <p:nvPicPr>
          <p:cNvPr id="798" name="Google Shape;798;p57"/>
          <p:cNvPicPr preferRelativeResize="0"/>
          <p:nvPr/>
        </p:nvPicPr>
        <p:blipFill>
          <a:blip r:embed="rId4">
            <a:alphaModFix/>
          </a:blip>
          <a:stretch>
            <a:fillRect/>
          </a:stretch>
        </p:blipFill>
        <p:spPr>
          <a:xfrm>
            <a:off x="5978001" y="626550"/>
            <a:ext cx="1159425" cy="653153"/>
          </a:xfrm>
          <a:prstGeom prst="rect">
            <a:avLst/>
          </a:prstGeom>
          <a:noFill/>
          <a:ln>
            <a:noFill/>
          </a:ln>
        </p:spPr>
      </p:pic>
      <p:sp>
        <p:nvSpPr>
          <p:cNvPr id="799" name="Google Shape;799;p57"/>
          <p:cNvSpPr txBox="1">
            <a:spLocks noGrp="1"/>
          </p:cNvSpPr>
          <p:nvPr>
            <p:ph type="title"/>
          </p:nvPr>
        </p:nvSpPr>
        <p:spPr>
          <a:xfrm>
            <a:off x="720000" y="166025"/>
            <a:ext cx="5328600" cy="83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How can we trust our data?</a:t>
            </a:r>
            <a:endParaRPr>
              <a:latin typeface="Maven Pro Medium"/>
              <a:ea typeface="Maven Pro Medium"/>
              <a:cs typeface="Maven Pro Medium"/>
              <a:sym typeface="Maven Pro Medium"/>
            </a:endParaRPr>
          </a:p>
        </p:txBody>
      </p:sp>
      <p:sp>
        <p:nvSpPr>
          <p:cNvPr id="800" name="Google Shape;800;p57"/>
          <p:cNvSpPr txBox="1">
            <a:spLocks noGrp="1"/>
          </p:cNvSpPr>
          <p:nvPr>
            <p:ph type="title"/>
          </p:nvPr>
        </p:nvSpPr>
        <p:spPr>
          <a:xfrm>
            <a:off x="2094300" y="1209088"/>
            <a:ext cx="5328600" cy="83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Maven Pro Medium"/>
                <a:ea typeface="Maven Pro Medium"/>
                <a:cs typeface="Maven Pro Medium"/>
                <a:sym typeface="Maven Pro Medium"/>
              </a:rPr>
              <a:t>Standards!</a:t>
            </a:r>
            <a:endParaRPr sz="2600">
              <a:latin typeface="Maven Pro Medium"/>
              <a:ea typeface="Maven Pro Medium"/>
              <a:cs typeface="Maven Pro Medium"/>
              <a:sym typeface="Maven Pro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8"/>
          <p:cNvSpPr/>
          <p:nvPr/>
        </p:nvSpPr>
        <p:spPr>
          <a:xfrm>
            <a:off x="157650" y="1265875"/>
            <a:ext cx="8828700" cy="31485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806" name="Google Shape;806;p5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Data Pipeline</a:t>
            </a:r>
            <a:endParaRPr>
              <a:latin typeface="Maven Pro Medium"/>
              <a:ea typeface="Maven Pro Medium"/>
              <a:cs typeface="Maven Pro Medium"/>
              <a:sym typeface="Maven Pro Medium"/>
            </a:endParaRPr>
          </a:p>
          <a:p>
            <a:pPr marL="0" lvl="0" indent="0" algn="ctr" rtl="0">
              <a:spcBef>
                <a:spcPts val="0"/>
              </a:spcBef>
              <a:spcAft>
                <a:spcPts val="0"/>
              </a:spcAft>
              <a:buNone/>
            </a:pPr>
            <a:endParaRPr>
              <a:latin typeface="Maven Pro Medium"/>
              <a:ea typeface="Maven Pro Medium"/>
              <a:cs typeface="Maven Pro Medium"/>
              <a:sym typeface="Maven Pro Medium"/>
            </a:endParaRPr>
          </a:p>
        </p:txBody>
      </p:sp>
      <p:sp>
        <p:nvSpPr>
          <p:cNvPr id="807" name="Google Shape;807;p58"/>
          <p:cNvSpPr/>
          <p:nvPr/>
        </p:nvSpPr>
        <p:spPr>
          <a:xfrm>
            <a:off x="569050" y="1860450"/>
            <a:ext cx="1971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Maven Pro"/>
                <a:ea typeface="Maven Pro"/>
                <a:cs typeface="Maven Pro"/>
                <a:sym typeface="Maven Pro"/>
              </a:rPr>
              <a:t>     </a:t>
            </a:r>
            <a:r>
              <a:rPr lang="en" sz="1700" b="1">
                <a:solidFill>
                  <a:schemeClr val="accent6"/>
                </a:solidFill>
                <a:latin typeface="Maven Pro"/>
                <a:ea typeface="Maven Pro"/>
                <a:cs typeface="Maven Pro"/>
                <a:sym typeface="Maven Pro"/>
              </a:rPr>
              <a:t>Microphone</a:t>
            </a:r>
            <a:endParaRPr sz="1700" b="1">
              <a:solidFill>
                <a:schemeClr val="accent6"/>
              </a:solidFill>
              <a:latin typeface="Maven Pro"/>
              <a:ea typeface="Maven Pro"/>
              <a:cs typeface="Maven Pro"/>
              <a:sym typeface="Maven Pro"/>
            </a:endParaRPr>
          </a:p>
        </p:txBody>
      </p:sp>
      <p:sp>
        <p:nvSpPr>
          <p:cNvPr id="808" name="Google Shape;808;p58"/>
          <p:cNvSpPr/>
          <p:nvPr/>
        </p:nvSpPr>
        <p:spPr>
          <a:xfrm>
            <a:off x="569050" y="3226150"/>
            <a:ext cx="19719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accent6"/>
                </a:solidFill>
                <a:latin typeface="Maven Pro"/>
                <a:ea typeface="Maven Pro"/>
                <a:cs typeface="Maven Pro"/>
                <a:sym typeface="Maven Pro"/>
              </a:rPr>
              <a:t>   </a:t>
            </a:r>
            <a:r>
              <a:rPr lang="en" sz="1700" b="1">
                <a:solidFill>
                  <a:schemeClr val="accent6"/>
                </a:solidFill>
                <a:latin typeface="Maven Pro"/>
                <a:ea typeface="Maven Pro"/>
                <a:cs typeface="Maven Pro"/>
                <a:sym typeface="Maven Pro"/>
              </a:rPr>
              <a:t>Sensors</a:t>
            </a:r>
            <a:endParaRPr sz="1700" b="1">
              <a:solidFill>
                <a:schemeClr val="accent6"/>
              </a:solidFill>
              <a:latin typeface="Maven Pro"/>
              <a:ea typeface="Maven Pro"/>
              <a:cs typeface="Maven Pro"/>
              <a:sym typeface="Maven Pro"/>
            </a:endParaRPr>
          </a:p>
        </p:txBody>
      </p:sp>
      <p:sp>
        <p:nvSpPr>
          <p:cNvPr id="809" name="Google Shape;809;p58"/>
          <p:cNvSpPr/>
          <p:nvPr/>
        </p:nvSpPr>
        <p:spPr>
          <a:xfrm>
            <a:off x="3507775" y="1860450"/>
            <a:ext cx="1536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Labeling</a:t>
            </a:r>
            <a:endParaRPr sz="1700" b="1">
              <a:solidFill>
                <a:schemeClr val="accent6"/>
              </a:solidFill>
              <a:latin typeface="Maven Pro"/>
              <a:ea typeface="Maven Pro"/>
              <a:cs typeface="Maven Pro"/>
              <a:sym typeface="Maven Pro"/>
            </a:endParaRPr>
          </a:p>
        </p:txBody>
      </p:sp>
      <p:sp>
        <p:nvSpPr>
          <p:cNvPr id="810" name="Google Shape;810;p58"/>
          <p:cNvSpPr/>
          <p:nvPr/>
        </p:nvSpPr>
        <p:spPr>
          <a:xfrm>
            <a:off x="3390475" y="3223900"/>
            <a:ext cx="1771500" cy="809100"/>
          </a:xfrm>
          <a:prstGeom prst="roundRect">
            <a:avLst>
              <a:gd name="adj" fmla="val 16667"/>
            </a:avLst>
          </a:prstGeom>
          <a:solidFill>
            <a:schemeClr val="accent2"/>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Preprocessing</a:t>
            </a:r>
            <a:endParaRPr sz="1700" b="1">
              <a:solidFill>
                <a:schemeClr val="accent6"/>
              </a:solidFill>
              <a:latin typeface="Maven Pro"/>
              <a:ea typeface="Maven Pro"/>
              <a:cs typeface="Maven Pro"/>
              <a:sym typeface="Maven Pro"/>
            </a:endParaRPr>
          </a:p>
        </p:txBody>
      </p:sp>
      <p:sp>
        <p:nvSpPr>
          <p:cNvPr id="811" name="Google Shape;811;p58"/>
          <p:cNvSpPr txBox="1"/>
          <p:nvPr/>
        </p:nvSpPr>
        <p:spPr>
          <a:xfrm>
            <a:off x="3396925" y="2151650"/>
            <a:ext cx="140400" cy="1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812" name="Google Shape;812;p58"/>
          <p:cNvSpPr txBox="1"/>
          <p:nvPr/>
        </p:nvSpPr>
        <p:spPr>
          <a:xfrm>
            <a:off x="2459488" y="2249850"/>
            <a:ext cx="11298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Audio Data</a:t>
            </a:r>
            <a:endParaRPr sz="1200">
              <a:solidFill>
                <a:schemeClr val="dk1"/>
              </a:solidFill>
              <a:latin typeface="Maven Pro"/>
              <a:ea typeface="Maven Pro"/>
              <a:cs typeface="Maven Pro"/>
              <a:sym typeface="Maven Pro"/>
            </a:endParaRPr>
          </a:p>
        </p:txBody>
      </p:sp>
      <p:sp>
        <p:nvSpPr>
          <p:cNvPr id="813" name="Google Shape;813;p58"/>
          <p:cNvSpPr txBox="1"/>
          <p:nvPr/>
        </p:nvSpPr>
        <p:spPr>
          <a:xfrm>
            <a:off x="2390500" y="3261400"/>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EMG Data</a:t>
            </a:r>
            <a:endParaRPr sz="1200">
              <a:solidFill>
                <a:schemeClr val="dk1"/>
              </a:solidFill>
              <a:latin typeface="Maven Pro"/>
              <a:ea typeface="Maven Pro"/>
              <a:cs typeface="Maven Pro"/>
              <a:sym typeface="Maven Pro"/>
            </a:endParaRPr>
          </a:p>
        </p:txBody>
      </p:sp>
      <p:sp>
        <p:nvSpPr>
          <p:cNvPr id="814" name="Google Shape;814;p58"/>
          <p:cNvSpPr txBox="1"/>
          <p:nvPr/>
        </p:nvSpPr>
        <p:spPr>
          <a:xfrm>
            <a:off x="6187675" y="27101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Features</a:t>
            </a:r>
            <a:endParaRPr sz="1200">
              <a:solidFill>
                <a:schemeClr val="dk1"/>
              </a:solidFill>
              <a:latin typeface="Maven Pro"/>
              <a:ea typeface="Maven Pro"/>
              <a:cs typeface="Maven Pro"/>
              <a:sym typeface="Maven Pro"/>
            </a:endParaRPr>
          </a:p>
        </p:txBody>
      </p:sp>
      <p:sp>
        <p:nvSpPr>
          <p:cNvPr id="815" name="Google Shape;815;p58"/>
          <p:cNvSpPr txBox="1"/>
          <p:nvPr/>
        </p:nvSpPr>
        <p:spPr>
          <a:xfrm>
            <a:off x="5057884" y="2202438"/>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Labels</a:t>
            </a:r>
            <a:endParaRPr sz="1200">
              <a:solidFill>
                <a:schemeClr val="dk1"/>
              </a:solidFill>
              <a:latin typeface="Maven Pro"/>
              <a:ea typeface="Maven Pro"/>
              <a:cs typeface="Maven Pro"/>
              <a:sym typeface="Maven Pro"/>
            </a:endParaRPr>
          </a:p>
        </p:txBody>
      </p:sp>
      <p:sp>
        <p:nvSpPr>
          <p:cNvPr id="816" name="Google Shape;816;p58"/>
          <p:cNvSpPr/>
          <p:nvPr/>
        </p:nvSpPr>
        <p:spPr>
          <a:xfrm>
            <a:off x="6200900" y="1934100"/>
            <a:ext cx="1536900" cy="6315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Classifier</a:t>
            </a:r>
            <a:endParaRPr sz="1700" b="1">
              <a:solidFill>
                <a:schemeClr val="accent6"/>
              </a:solidFill>
              <a:latin typeface="Maven Pro"/>
              <a:ea typeface="Maven Pro"/>
              <a:cs typeface="Maven Pro"/>
              <a:sym typeface="Maven Pro"/>
            </a:endParaRPr>
          </a:p>
        </p:txBody>
      </p:sp>
      <p:sp>
        <p:nvSpPr>
          <p:cNvPr id="817" name="Google Shape;817;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cxnSp>
        <p:nvCxnSpPr>
          <p:cNvPr id="818" name="Google Shape;818;p58"/>
          <p:cNvCxnSpPr>
            <a:stCxn id="808" idx="3"/>
          </p:cNvCxnSpPr>
          <p:nvPr/>
        </p:nvCxnSpPr>
        <p:spPr>
          <a:xfrm rot="10800000" flipH="1">
            <a:off x="2540950" y="3626200"/>
            <a:ext cx="828900" cy="4500"/>
          </a:xfrm>
          <a:prstGeom prst="straightConnector1">
            <a:avLst/>
          </a:prstGeom>
          <a:noFill/>
          <a:ln w="19050" cap="flat" cmpd="sng">
            <a:solidFill>
              <a:schemeClr val="dk1"/>
            </a:solidFill>
            <a:prstDash val="solid"/>
            <a:round/>
            <a:headEnd type="none" w="med" len="med"/>
            <a:tailEnd type="triangle" w="med" len="med"/>
          </a:ln>
        </p:spPr>
      </p:cxnSp>
      <p:cxnSp>
        <p:nvCxnSpPr>
          <p:cNvPr id="819" name="Google Shape;819;p58"/>
          <p:cNvCxnSpPr>
            <a:stCxn id="810" idx="3"/>
            <a:endCxn id="820" idx="1"/>
          </p:cNvCxnSpPr>
          <p:nvPr/>
        </p:nvCxnSpPr>
        <p:spPr>
          <a:xfrm>
            <a:off x="5161975" y="3628450"/>
            <a:ext cx="921600" cy="0"/>
          </a:xfrm>
          <a:prstGeom prst="straightConnector1">
            <a:avLst/>
          </a:prstGeom>
          <a:noFill/>
          <a:ln w="19050" cap="flat" cmpd="sng">
            <a:solidFill>
              <a:srgbClr val="CC0000"/>
            </a:solidFill>
            <a:prstDash val="solid"/>
            <a:round/>
            <a:headEnd type="none" w="med" len="med"/>
            <a:tailEnd type="triangle" w="med" len="med"/>
          </a:ln>
        </p:spPr>
      </p:cxnSp>
      <p:pic>
        <p:nvPicPr>
          <p:cNvPr id="821" name="Google Shape;821;p58"/>
          <p:cNvPicPr preferRelativeResize="0"/>
          <p:nvPr/>
        </p:nvPicPr>
        <p:blipFill>
          <a:blip r:embed="rId3">
            <a:alphaModFix/>
          </a:blip>
          <a:stretch>
            <a:fillRect/>
          </a:stretch>
        </p:blipFill>
        <p:spPr>
          <a:xfrm>
            <a:off x="112950" y="1479663"/>
            <a:ext cx="1441689" cy="1081261"/>
          </a:xfrm>
          <a:prstGeom prst="rect">
            <a:avLst/>
          </a:prstGeom>
          <a:noFill/>
          <a:ln>
            <a:noFill/>
          </a:ln>
        </p:spPr>
      </p:pic>
      <p:pic>
        <p:nvPicPr>
          <p:cNvPr id="822" name="Google Shape;822;p58"/>
          <p:cNvPicPr preferRelativeResize="0"/>
          <p:nvPr/>
        </p:nvPicPr>
        <p:blipFill>
          <a:blip r:embed="rId4">
            <a:alphaModFix/>
          </a:blip>
          <a:stretch>
            <a:fillRect/>
          </a:stretch>
        </p:blipFill>
        <p:spPr>
          <a:xfrm>
            <a:off x="351975" y="2946025"/>
            <a:ext cx="896149" cy="896149"/>
          </a:xfrm>
          <a:prstGeom prst="rect">
            <a:avLst/>
          </a:prstGeom>
          <a:noFill/>
          <a:ln>
            <a:noFill/>
          </a:ln>
        </p:spPr>
      </p:pic>
      <p:cxnSp>
        <p:nvCxnSpPr>
          <p:cNvPr id="823" name="Google Shape;823;p58"/>
          <p:cNvCxnSpPr>
            <a:stCxn id="816" idx="3"/>
            <a:endCxn id="824" idx="1"/>
          </p:cNvCxnSpPr>
          <p:nvPr/>
        </p:nvCxnSpPr>
        <p:spPr>
          <a:xfrm>
            <a:off x="7737800" y="2249850"/>
            <a:ext cx="335700" cy="0"/>
          </a:xfrm>
          <a:prstGeom prst="straightConnector1">
            <a:avLst/>
          </a:prstGeom>
          <a:noFill/>
          <a:ln w="19050" cap="flat" cmpd="sng">
            <a:solidFill>
              <a:schemeClr val="dk2"/>
            </a:solidFill>
            <a:prstDash val="solid"/>
            <a:round/>
            <a:headEnd type="none" w="med" len="med"/>
            <a:tailEnd type="triangle" w="med" len="med"/>
          </a:ln>
        </p:spPr>
      </p:cxnSp>
      <p:sp>
        <p:nvSpPr>
          <p:cNvPr id="824" name="Google Shape;824;p58"/>
          <p:cNvSpPr txBox="1"/>
          <p:nvPr/>
        </p:nvSpPr>
        <p:spPr>
          <a:xfrm>
            <a:off x="8073500" y="20652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Phonemes</a:t>
            </a:r>
            <a:endParaRPr sz="1200">
              <a:solidFill>
                <a:schemeClr val="dk1"/>
              </a:solidFill>
              <a:latin typeface="Maven Pro"/>
              <a:ea typeface="Maven Pro"/>
              <a:cs typeface="Maven Pro"/>
              <a:sym typeface="Maven Pro"/>
            </a:endParaRPr>
          </a:p>
        </p:txBody>
      </p:sp>
      <p:cxnSp>
        <p:nvCxnSpPr>
          <p:cNvPr id="825" name="Google Shape;825;p58"/>
          <p:cNvCxnSpPr>
            <a:stCxn id="807" idx="3"/>
            <a:endCxn id="809" idx="1"/>
          </p:cNvCxnSpPr>
          <p:nvPr/>
        </p:nvCxnSpPr>
        <p:spPr>
          <a:xfrm>
            <a:off x="2540950" y="2249850"/>
            <a:ext cx="966900" cy="0"/>
          </a:xfrm>
          <a:prstGeom prst="straightConnector1">
            <a:avLst/>
          </a:prstGeom>
          <a:noFill/>
          <a:ln w="19050" cap="flat" cmpd="sng">
            <a:solidFill>
              <a:schemeClr val="dk1"/>
            </a:solidFill>
            <a:prstDash val="solid"/>
            <a:round/>
            <a:headEnd type="none" w="med" len="med"/>
            <a:tailEnd type="triangle" w="med" len="med"/>
          </a:ln>
        </p:spPr>
      </p:cxnSp>
      <p:cxnSp>
        <p:nvCxnSpPr>
          <p:cNvPr id="826" name="Google Shape;826;p58"/>
          <p:cNvCxnSpPr>
            <a:stCxn id="809" idx="3"/>
            <a:endCxn id="816" idx="1"/>
          </p:cNvCxnSpPr>
          <p:nvPr/>
        </p:nvCxnSpPr>
        <p:spPr>
          <a:xfrm>
            <a:off x="5044675" y="2249850"/>
            <a:ext cx="1156200" cy="0"/>
          </a:xfrm>
          <a:prstGeom prst="straightConnector1">
            <a:avLst/>
          </a:prstGeom>
          <a:noFill/>
          <a:ln w="19050" cap="flat" cmpd="sng">
            <a:solidFill>
              <a:schemeClr val="dk2"/>
            </a:solidFill>
            <a:prstDash val="solid"/>
            <a:round/>
            <a:headEnd type="none" w="med" len="med"/>
            <a:tailEnd type="triangle" w="med" len="med"/>
          </a:ln>
        </p:spPr>
      </p:cxnSp>
      <p:sp>
        <p:nvSpPr>
          <p:cNvPr id="820" name="Google Shape;820;p58"/>
          <p:cNvSpPr/>
          <p:nvPr/>
        </p:nvSpPr>
        <p:spPr>
          <a:xfrm>
            <a:off x="6083600"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Feature Extractor</a:t>
            </a:r>
            <a:endParaRPr sz="1700" b="1">
              <a:solidFill>
                <a:schemeClr val="accent6"/>
              </a:solidFill>
              <a:latin typeface="Maven Pro"/>
              <a:ea typeface="Maven Pro"/>
              <a:cs typeface="Maven Pro"/>
              <a:sym typeface="Maven Pro"/>
            </a:endParaRPr>
          </a:p>
        </p:txBody>
      </p:sp>
      <p:cxnSp>
        <p:nvCxnSpPr>
          <p:cNvPr id="827" name="Google Shape;827;p58"/>
          <p:cNvCxnSpPr>
            <a:stCxn id="820" idx="0"/>
            <a:endCxn id="816" idx="2"/>
          </p:cNvCxnSpPr>
          <p:nvPr/>
        </p:nvCxnSpPr>
        <p:spPr>
          <a:xfrm rot="10800000">
            <a:off x="6969350" y="2565700"/>
            <a:ext cx="0" cy="658200"/>
          </a:xfrm>
          <a:prstGeom prst="straightConnector1">
            <a:avLst/>
          </a:prstGeom>
          <a:noFill/>
          <a:ln w="19050" cap="flat" cmpd="sng">
            <a:solidFill>
              <a:schemeClr val="dk2"/>
            </a:solidFill>
            <a:prstDash val="solid"/>
            <a:round/>
            <a:headEnd type="none" w="med" len="med"/>
            <a:tailEnd type="triangle" w="med" len="med"/>
          </a:ln>
        </p:spPr>
      </p:cxnSp>
      <p:sp>
        <p:nvSpPr>
          <p:cNvPr id="828" name="Google Shape;828;p58"/>
          <p:cNvSpPr txBox="1"/>
          <p:nvPr/>
        </p:nvSpPr>
        <p:spPr>
          <a:xfrm>
            <a:off x="5057875" y="3117048"/>
            <a:ext cx="112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1"/>
                </a:solidFill>
                <a:latin typeface="Maven Pro"/>
                <a:ea typeface="Maven Pro"/>
                <a:cs typeface="Maven Pro"/>
                <a:sym typeface="Maven Pro"/>
              </a:rPr>
              <a:t>Processed Data</a:t>
            </a:r>
            <a:endParaRPr sz="1200" b="1">
              <a:solidFill>
                <a:schemeClr val="dk1"/>
              </a:solidFill>
              <a:latin typeface="Maven Pro"/>
              <a:ea typeface="Maven Pro"/>
              <a:cs typeface="Maven Pro"/>
              <a:sym typeface="Maven Pro"/>
            </a:endParaRPr>
          </a:p>
        </p:txBody>
      </p:sp>
      <p:cxnSp>
        <p:nvCxnSpPr>
          <p:cNvPr id="829" name="Google Shape;829;p58"/>
          <p:cNvCxnSpPr/>
          <p:nvPr/>
        </p:nvCxnSpPr>
        <p:spPr>
          <a:xfrm>
            <a:off x="624075" y="4640225"/>
            <a:ext cx="699600" cy="0"/>
          </a:xfrm>
          <a:prstGeom prst="straightConnector1">
            <a:avLst/>
          </a:prstGeom>
          <a:noFill/>
          <a:ln w="28575" cap="flat" cmpd="sng">
            <a:solidFill>
              <a:schemeClr val="dk2"/>
            </a:solidFill>
            <a:prstDash val="solid"/>
            <a:round/>
            <a:headEnd type="none" w="med" len="med"/>
            <a:tailEnd type="none" w="med" len="med"/>
          </a:ln>
        </p:spPr>
      </p:cxnSp>
      <p:cxnSp>
        <p:nvCxnSpPr>
          <p:cNvPr id="830" name="Google Shape;830;p58"/>
          <p:cNvCxnSpPr/>
          <p:nvPr/>
        </p:nvCxnSpPr>
        <p:spPr>
          <a:xfrm>
            <a:off x="624075" y="4946650"/>
            <a:ext cx="699600" cy="0"/>
          </a:xfrm>
          <a:prstGeom prst="straightConnector1">
            <a:avLst/>
          </a:prstGeom>
          <a:noFill/>
          <a:ln w="28575" cap="flat" cmpd="sng">
            <a:solidFill>
              <a:schemeClr val="dk2"/>
            </a:solidFill>
            <a:prstDash val="dash"/>
            <a:round/>
            <a:headEnd type="none" w="med" len="med"/>
            <a:tailEnd type="none" w="med" len="med"/>
          </a:ln>
        </p:spPr>
      </p:cxnSp>
      <p:sp>
        <p:nvSpPr>
          <p:cNvPr id="831" name="Google Shape;831;p58"/>
          <p:cNvSpPr txBox="1"/>
          <p:nvPr/>
        </p:nvSpPr>
        <p:spPr>
          <a:xfrm>
            <a:off x="1358850" y="47498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Training Only</a:t>
            </a:r>
            <a:endParaRPr>
              <a:solidFill>
                <a:schemeClr val="dk1"/>
              </a:solidFill>
              <a:latin typeface="Maven Pro"/>
              <a:ea typeface="Maven Pro"/>
              <a:cs typeface="Maven Pro"/>
              <a:sym typeface="Maven Pro"/>
            </a:endParaRPr>
          </a:p>
        </p:txBody>
      </p:sp>
      <p:sp>
        <p:nvSpPr>
          <p:cNvPr id="832" name="Google Shape;832;p58"/>
          <p:cNvSpPr txBox="1"/>
          <p:nvPr/>
        </p:nvSpPr>
        <p:spPr>
          <a:xfrm>
            <a:off x="1358850" y="44429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Final System</a:t>
            </a:r>
            <a:endParaRPr>
              <a:solidFill>
                <a:schemeClr val="dk1"/>
              </a:solidFill>
              <a:latin typeface="Maven Pro"/>
              <a:ea typeface="Maven Pro"/>
              <a:cs typeface="Maven Pro"/>
              <a:sym typeface="Maven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59"/>
          <p:cNvSpPr txBox="1">
            <a:spLocks noGrp="1"/>
          </p:cNvSpPr>
          <p:nvPr>
            <p:ph type="title"/>
          </p:nvPr>
        </p:nvSpPr>
        <p:spPr>
          <a:xfrm>
            <a:off x="713725" y="327350"/>
            <a:ext cx="846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How do we clean data for feature extraction?</a:t>
            </a:r>
            <a:endParaRPr>
              <a:latin typeface="Maven Pro Medium"/>
              <a:ea typeface="Maven Pro Medium"/>
              <a:cs typeface="Maven Pro Medium"/>
              <a:sym typeface="Maven Pro Medium"/>
            </a:endParaRPr>
          </a:p>
        </p:txBody>
      </p:sp>
      <p:sp>
        <p:nvSpPr>
          <p:cNvPr id="838" name="Google Shape;838;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839" name="Google Shape;839;p59"/>
          <p:cNvSpPr txBox="1"/>
          <p:nvPr/>
        </p:nvSpPr>
        <p:spPr>
          <a:xfrm>
            <a:off x="2902350" y="2037400"/>
            <a:ext cx="33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840" name="Google Shape;840;p59"/>
          <p:cNvSpPr txBox="1">
            <a:spLocks noGrp="1"/>
          </p:cNvSpPr>
          <p:nvPr>
            <p:ph type="subTitle" idx="4294967295"/>
          </p:nvPr>
        </p:nvSpPr>
        <p:spPr>
          <a:xfrm>
            <a:off x="922675" y="1815175"/>
            <a:ext cx="3576600" cy="98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sEMG data is processed to </a:t>
            </a:r>
            <a:r>
              <a:rPr lang="en" sz="1700" b="1"/>
              <a:t>remove noise</a:t>
            </a:r>
            <a:r>
              <a:rPr lang="en" sz="1700"/>
              <a:t> and </a:t>
            </a:r>
            <a:r>
              <a:rPr lang="en" sz="1700" b="1"/>
              <a:t>target specific frequencies</a:t>
            </a:r>
            <a:endParaRPr/>
          </a:p>
        </p:txBody>
      </p:sp>
      <p:pic>
        <p:nvPicPr>
          <p:cNvPr id="841" name="Google Shape;841;p59" title="Screenshot 2025-05-05 at 18.27.37.png"/>
          <p:cNvPicPr preferRelativeResize="0"/>
          <p:nvPr/>
        </p:nvPicPr>
        <p:blipFill>
          <a:blip r:embed="rId3">
            <a:alphaModFix/>
          </a:blip>
          <a:stretch>
            <a:fillRect/>
          </a:stretch>
        </p:blipFill>
        <p:spPr>
          <a:xfrm>
            <a:off x="5421637" y="3394725"/>
            <a:ext cx="2009976" cy="1362050"/>
          </a:xfrm>
          <a:prstGeom prst="rect">
            <a:avLst/>
          </a:prstGeom>
          <a:noFill/>
          <a:ln w="9525" cap="flat" cmpd="sng">
            <a:solidFill>
              <a:schemeClr val="dk1"/>
            </a:solidFill>
            <a:prstDash val="solid"/>
            <a:round/>
            <a:headEnd type="none" w="sm" len="sm"/>
            <a:tailEnd type="none" w="sm" len="sm"/>
          </a:ln>
        </p:spPr>
      </p:pic>
      <p:sp>
        <p:nvSpPr>
          <p:cNvPr id="842" name="Google Shape;842;p59"/>
          <p:cNvSpPr txBox="1"/>
          <p:nvPr/>
        </p:nvSpPr>
        <p:spPr>
          <a:xfrm>
            <a:off x="5559175" y="4756775"/>
            <a:ext cx="1734900" cy="30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u="sng">
                <a:solidFill>
                  <a:schemeClr val="hlink"/>
                </a:solidFill>
                <a:latin typeface="Maven Pro"/>
                <a:ea typeface="Maven Pro"/>
                <a:cs typeface="Maven Pro"/>
                <a:sym typeface="Maven Pro"/>
                <a:hlinkClick r:id="rId4"/>
              </a:rPr>
              <a:t>Stålberg, 2015</a:t>
            </a:r>
            <a:endParaRPr sz="1000">
              <a:solidFill>
                <a:schemeClr val="dk1"/>
              </a:solidFill>
              <a:latin typeface="Maven Pro"/>
              <a:ea typeface="Maven Pro"/>
              <a:cs typeface="Maven Pro"/>
              <a:sym typeface="Maven Pro"/>
            </a:endParaRPr>
          </a:p>
        </p:txBody>
      </p:sp>
      <p:sp>
        <p:nvSpPr>
          <p:cNvPr id="843" name="Google Shape;843;p59"/>
          <p:cNvSpPr txBox="1"/>
          <p:nvPr/>
        </p:nvSpPr>
        <p:spPr>
          <a:xfrm>
            <a:off x="922675" y="2972875"/>
            <a:ext cx="3576600" cy="16923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Maven Pro"/>
              <a:buChar char="●"/>
            </a:pPr>
            <a:r>
              <a:rPr lang="en" sz="1600">
                <a:solidFill>
                  <a:schemeClr val="dk1"/>
                </a:solidFill>
                <a:latin typeface="Maven Pro"/>
                <a:ea typeface="Maven Pro"/>
                <a:cs typeface="Maven Pro"/>
                <a:sym typeface="Maven Pro"/>
              </a:rPr>
              <a:t>Focus:</a:t>
            </a:r>
            <a:r>
              <a:rPr lang="en" sz="1500">
                <a:solidFill>
                  <a:schemeClr val="dk1"/>
                </a:solidFill>
                <a:latin typeface="Maven Pro"/>
                <a:ea typeface="Maven Pro"/>
                <a:cs typeface="Maven Pro"/>
                <a:sym typeface="Maven Pro"/>
              </a:rPr>
              <a:t> Subvocal Neuron Activations </a:t>
            </a:r>
            <a:endParaRPr sz="1500">
              <a:solidFill>
                <a:schemeClr val="dk1"/>
              </a:solidFill>
              <a:latin typeface="Maven Pro"/>
              <a:ea typeface="Maven Pro"/>
              <a:cs typeface="Maven Pro"/>
              <a:sym typeface="Maven Pro"/>
            </a:endParaRPr>
          </a:p>
          <a:p>
            <a:pPr marL="914400" lvl="1"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Pre-muscle recruitment (1-30 Hz)</a:t>
            </a:r>
            <a:endParaRPr sz="1500">
              <a:solidFill>
                <a:schemeClr val="dk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Removes high frequency components from nearby devices</a:t>
            </a:r>
            <a:endParaRPr>
              <a:solidFill>
                <a:schemeClr val="dk1"/>
              </a:solidFill>
              <a:latin typeface="Maven Pro"/>
              <a:ea typeface="Maven Pro"/>
              <a:cs typeface="Maven Pro"/>
              <a:sym typeface="Maven Pro"/>
            </a:endParaRPr>
          </a:p>
        </p:txBody>
      </p:sp>
      <p:pic>
        <p:nvPicPr>
          <p:cNvPr id="844" name="Google Shape;844;p59"/>
          <p:cNvPicPr preferRelativeResize="0"/>
          <p:nvPr/>
        </p:nvPicPr>
        <p:blipFill>
          <a:blip r:embed="rId5">
            <a:alphaModFix/>
          </a:blip>
          <a:stretch>
            <a:fillRect/>
          </a:stretch>
        </p:blipFill>
        <p:spPr>
          <a:xfrm>
            <a:off x="4859050" y="1077875"/>
            <a:ext cx="3135150" cy="2139029"/>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60"/>
          <p:cNvSpPr txBox="1">
            <a:spLocks noGrp="1"/>
          </p:cNvSpPr>
          <p:nvPr>
            <p:ph type="title"/>
          </p:nvPr>
        </p:nvSpPr>
        <p:spPr>
          <a:xfrm>
            <a:off x="720000" y="445025"/>
            <a:ext cx="846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Our Preprocessing Technique</a:t>
            </a:r>
            <a:endParaRPr>
              <a:latin typeface="Maven Pro Medium"/>
              <a:ea typeface="Maven Pro Medium"/>
              <a:cs typeface="Maven Pro Medium"/>
              <a:sym typeface="Maven Pro Medium"/>
            </a:endParaRPr>
          </a:p>
        </p:txBody>
      </p:sp>
      <p:sp>
        <p:nvSpPr>
          <p:cNvPr id="850" name="Google Shape;850;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851" name="Google Shape;851;p60"/>
          <p:cNvSpPr txBox="1"/>
          <p:nvPr/>
        </p:nvSpPr>
        <p:spPr>
          <a:xfrm>
            <a:off x="2902350" y="2037400"/>
            <a:ext cx="33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852" name="Google Shape;852;p60"/>
          <p:cNvSpPr txBox="1">
            <a:spLocks noGrp="1"/>
          </p:cNvSpPr>
          <p:nvPr>
            <p:ph type="subTitle" idx="4294967295"/>
          </p:nvPr>
        </p:nvSpPr>
        <p:spPr>
          <a:xfrm>
            <a:off x="720000" y="1755000"/>
            <a:ext cx="3042900" cy="163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Butterworth Bandpass Filter </a:t>
            </a:r>
            <a:r>
              <a:rPr lang="en" sz="1500"/>
              <a:t>(1 - 30Hz)</a:t>
            </a:r>
            <a:endParaRPr sz="1500" b="1"/>
          </a:p>
          <a:p>
            <a:pPr marL="457200" lvl="0" indent="-323850" algn="l" rtl="0">
              <a:spcBef>
                <a:spcPts val="0"/>
              </a:spcBef>
              <a:spcAft>
                <a:spcPts val="0"/>
              </a:spcAft>
              <a:buSzPts val="1500"/>
              <a:buChar char="●"/>
            </a:pPr>
            <a:r>
              <a:rPr lang="en" sz="1500"/>
              <a:t>Maximally flat response</a:t>
            </a:r>
            <a:endParaRPr sz="1500"/>
          </a:p>
          <a:p>
            <a:pPr marL="457200" lvl="0" indent="-323850" algn="l" rtl="0">
              <a:spcBef>
                <a:spcPts val="0"/>
              </a:spcBef>
              <a:spcAft>
                <a:spcPts val="0"/>
              </a:spcAft>
              <a:buSzPts val="1500"/>
              <a:buChar char="●"/>
            </a:pPr>
            <a:r>
              <a:rPr lang="en" sz="1500"/>
              <a:t>High and low cutoff</a:t>
            </a:r>
            <a:endParaRPr sz="1500"/>
          </a:p>
          <a:p>
            <a:pPr marL="457200" lvl="0" indent="-323850" algn="l" rtl="0">
              <a:spcBef>
                <a:spcPts val="0"/>
              </a:spcBef>
              <a:spcAft>
                <a:spcPts val="0"/>
              </a:spcAft>
              <a:buSzPts val="1500"/>
              <a:buChar char="●"/>
            </a:pPr>
            <a:r>
              <a:rPr lang="en" sz="1500"/>
              <a:t>Create clean signal</a:t>
            </a:r>
            <a:endParaRPr sz="15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3" name="Google Shape;853;p60"/>
          <p:cNvSpPr txBox="1"/>
          <p:nvPr/>
        </p:nvSpPr>
        <p:spPr>
          <a:xfrm>
            <a:off x="720000" y="3591575"/>
            <a:ext cx="3042900" cy="134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chemeClr val="dk1"/>
                </a:solidFill>
                <a:latin typeface="Maven Pro"/>
                <a:ea typeface="Maven Pro"/>
                <a:cs typeface="Maven Pro"/>
                <a:sym typeface="Maven Pro"/>
              </a:rPr>
              <a:t>Normalization:</a:t>
            </a:r>
            <a:r>
              <a:rPr lang="en">
                <a:solidFill>
                  <a:schemeClr val="dk1"/>
                </a:solidFill>
                <a:latin typeface="Maven Pro"/>
                <a:ea typeface="Maven Pro"/>
                <a:cs typeface="Maven Pro"/>
                <a:sym typeface="Maven Pro"/>
              </a:rPr>
              <a:t> </a:t>
            </a:r>
            <a:r>
              <a:rPr lang="en" sz="1500">
                <a:solidFill>
                  <a:schemeClr val="dk1"/>
                </a:solidFill>
                <a:latin typeface="Maven Pro"/>
                <a:ea typeface="Maven Pro"/>
                <a:cs typeface="Maven Pro"/>
                <a:sym typeface="Maven Pro"/>
              </a:rPr>
              <a:t>Ensure all data fits within same </a:t>
            </a:r>
            <a:r>
              <a:rPr lang="en" sz="1500" u="sng">
                <a:solidFill>
                  <a:schemeClr val="dk1"/>
                </a:solidFill>
                <a:latin typeface="Maven Pro"/>
                <a:ea typeface="Maven Pro"/>
                <a:cs typeface="Maven Pro"/>
                <a:sym typeface="Maven Pro"/>
              </a:rPr>
              <a:t>value range</a:t>
            </a:r>
            <a:endParaRPr sz="1500" u="sng">
              <a:solidFill>
                <a:schemeClr val="dk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Within -0.5 and 0.5 for feature extraction</a:t>
            </a:r>
            <a:endParaRPr>
              <a:solidFill>
                <a:schemeClr val="dk1"/>
              </a:solidFill>
              <a:latin typeface="Maven Pro"/>
              <a:ea typeface="Maven Pro"/>
              <a:cs typeface="Maven Pro"/>
              <a:sym typeface="Maven Pro"/>
            </a:endParaRPr>
          </a:p>
        </p:txBody>
      </p:sp>
      <p:pic>
        <p:nvPicPr>
          <p:cNvPr id="854" name="Google Shape;854;p60"/>
          <p:cNvPicPr preferRelativeResize="0"/>
          <p:nvPr/>
        </p:nvPicPr>
        <p:blipFill>
          <a:blip r:embed="rId3">
            <a:alphaModFix/>
          </a:blip>
          <a:stretch>
            <a:fillRect/>
          </a:stretch>
        </p:blipFill>
        <p:spPr>
          <a:xfrm>
            <a:off x="3685138" y="1405025"/>
            <a:ext cx="2654374" cy="1980250"/>
          </a:xfrm>
          <a:prstGeom prst="rect">
            <a:avLst/>
          </a:prstGeom>
          <a:noFill/>
          <a:ln w="9525" cap="flat" cmpd="sng">
            <a:solidFill>
              <a:schemeClr val="dk1"/>
            </a:solidFill>
            <a:prstDash val="solid"/>
            <a:round/>
            <a:headEnd type="none" w="sm" len="sm"/>
            <a:tailEnd type="none" w="sm" len="sm"/>
          </a:ln>
        </p:spPr>
      </p:pic>
      <p:pic>
        <p:nvPicPr>
          <p:cNvPr id="855" name="Google Shape;855;p60"/>
          <p:cNvPicPr preferRelativeResize="0"/>
          <p:nvPr/>
        </p:nvPicPr>
        <p:blipFill>
          <a:blip r:embed="rId4">
            <a:alphaModFix/>
          </a:blip>
          <a:stretch>
            <a:fillRect/>
          </a:stretch>
        </p:blipFill>
        <p:spPr>
          <a:xfrm>
            <a:off x="5433496" y="2698812"/>
            <a:ext cx="3168136" cy="2161524"/>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61"/>
          <p:cNvSpPr/>
          <p:nvPr/>
        </p:nvSpPr>
        <p:spPr>
          <a:xfrm>
            <a:off x="157650" y="1265875"/>
            <a:ext cx="8828700" cy="31485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861" name="Google Shape;861;p6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Data Pipeline</a:t>
            </a:r>
            <a:endParaRPr>
              <a:latin typeface="Maven Pro Medium"/>
              <a:ea typeface="Maven Pro Medium"/>
              <a:cs typeface="Maven Pro Medium"/>
              <a:sym typeface="Maven Pro Medium"/>
            </a:endParaRPr>
          </a:p>
          <a:p>
            <a:pPr marL="0" lvl="0" indent="0" algn="ctr" rtl="0">
              <a:spcBef>
                <a:spcPts val="0"/>
              </a:spcBef>
              <a:spcAft>
                <a:spcPts val="0"/>
              </a:spcAft>
              <a:buNone/>
            </a:pPr>
            <a:endParaRPr>
              <a:latin typeface="Maven Pro Medium"/>
              <a:ea typeface="Maven Pro Medium"/>
              <a:cs typeface="Maven Pro Medium"/>
              <a:sym typeface="Maven Pro Medium"/>
            </a:endParaRPr>
          </a:p>
        </p:txBody>
      </p:sp>
      <p:sp>
        <p:nvSpPr>
          <p:cNvPr id="862" name="Google Shape;862;p61"/>
          <p:cNvSpPr/>
          <p:nvPr/>
        </p:nvSpPr>
        <p:spPr>
          <a:xfrm>
            <a:off x="569050" y="1860450"/>
            <a:ext cx="1971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Maven Pro"/>
                <a:ea typeface="Maven Pro"/>
                <a:cs typeface="Maven Pro"/>
                <a:sym typeface="Maven Pro"/>
              </a:rPr>
              <a:t>     </a:t>
            </a:r>
            <a:r>
              <a:rPr lang="en" sz="1700" b="1">
                <a:solidFill>
                  <a:schemeClr val="accent6"/>
                </a:solidFill>
                <a:latin typeface="Maven Pro"/>
                <a:ea typeface="Maven Pro"/>
                <a:cs typeface="Maven Pro"/>
                <a:sym typeface="Maven Pro"/>
              </a:rPr>
              <a:t>Microphone</a:t>
            </a:r>
            <a:endParaRPr sz="1700" b="1">
              <a:solidFill>
                <a:schemeClr val="accent6"/>
              </a:solidFill>
              <a:latin typeface="Maven Pro"/>
              <a:ea typeface="Maven Pro"/>
              <a:cs typeface="Maven Pro"/>
              <a:sym typeface="Maven Pro"/>
            </a:endParaRPr>
          </a:p>
        </p:txBody>
      </p:sp>
      <p:sp>
        <p:nvSpPr>
          <p:cNvPr id="863" name="Google Shape;863;p61"/>
          <p:cNvSpPr/>
          <p:nvPr/>
        </p:nvSpPr>
        <p:spPr>
          <a:xfrm>
            <a:off x="569050" y="3226150"/>
            <a:ext cx="19719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accent6"/>
                </a:solidFill>
                <a:latin typeface="Maven Pro"/>
                <a:ea typeface="Maven Pro"/>
                <a:cs typeface="Maven Pro"/>
                <a:sym typeface="Maven Pro"/>
              </a:rPr>
              <a:t>   </a:t>
            </a:r>
            <a:r>
              <a:rPr lang="en" sz="1700" b="1">
                <a:solidFill>
                  <a:schemeClr val="accent6"/>
                </a:solidFill>
                <a:latin typeface="Maven Pro"/>
                <a:ea typeface="Maven Pro"/>
                <a:cs typeface="Maven Pro"/>
                <a:sym typeface="Maven Pro"/>
              </a:rPr>
              <a:t>Sensors</a:t>
            </a:r>
            <a:endParaRPr sz="1700" b="1">
              <a:solidFill>
                <a:schemeClr val="accent6"/>
              </a:solidFill>
              <a:latin typeface="Maven Pro"/>
              <a:ea typeface="Maven Pro"/>
              <a:cs typeface="Maven Pro"/>
              <a:sym typeface="Maven Pro"/>
            </a:endParaRPr>
          </a:p>
        </p:txBody>
      </p:sp>
      <p:sp>
        <p:nvSpPr>
          <p:cNvPr id="864" name="Google Shape;864;p61"/>
          <p:cNvSpPr/>
          <p:nvPr/>
        </p:nvSpPr>
        <p:spPr>
          <a:xfrm>
            <a:off x="3507775" y="1860450"/>
            <a:ext cx="1536900" cy="778800"/>
          </a:xfrm>
          <a:prstGeom prst="roundRect">
            <a:avLst>
              <a:gd name="adj" fmla="val 16667"/>
            </a:avLst>
          </a:prstGeom>
          <a:solidFill>
            <a:schemeClr val="accent2"/>
          </a:solidFill>
          <a:ln w="28575"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Labeling</a:t>
            </a:r>
            <a:endParaRPr sz="1700" b="1">
              <a:solidFill>
                <a:schemeClr val="accent6"/>
              </a:solidFill>
              <a:latin typeface="Maven Pro"/>
              <a:ea typeface="Maven Pro"/>
              <a:cs typeface="Maven Pro"/>
              <a:sym typeface="Maven Pro"/>
            </a:endParaRPr>
          </a:p>
        </p:txBody>
      </p:sp>
      <p:sp>
        <p:nvSpPr>
          <p:cNvPr id="865" name="Google Shape;865;p61"/>
          <p:cNvSpPr/>
          <p:nvPr/>
        </p:nvSpPr>
        <p:spPr>
          <a:xfrm>
            <a:off x="3390475"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Preprocessing</a:t>
            </a:r>
            <a:endParaRPr sz="1700" b="1">
              <a:solidFill>
                <a:schemeClr val="accent6"/>
              </a:solidFill>
              <a:latin typeface="Maven Pro"/>
              <a:ea typeface="Maven Pro"/>
              <a:cs typeface="Maven Pro"/>
              <a:sym typeface="Maven Pro"/>
            </a:endParaRPr>
          </a:p>
        </p:txBody>
      </p:sp>
      <p:sp>
        <p:nvSpPr>
          <p:cNvPr id="866" name="Google Shape;866;p61"/>
          <p:cNvSpPr txBox="1"/>
          <p:nvPr/>
        </p:nvSpPr>
        <p:spPr>
          <a:xfrm>
            <a:off x="3396925" y="2151650"/>
            <a:ext cx="140400" cy="1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867" name="Google Shape;867;p61"/>
          <p:cNvSpPr txBox="1"/>
          <p:nvPr/>
        </p:nvSpPr>
        <p:spPr>
          <a:xfrm>
            <a:off x="2459488" y="2249850"/>
            <a:ext cx="11298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Audio Data</a:t>
            </a:r>
            <a:endParaRPr sz="1200">
              <a:solidFill>
                <a:schemeClr val="dk1"/>
              </a:solidFill>
              <a:latin typeface="Maven Pro"/>
              <a:ea typeface="Maven Pro"/>
              <a:cs typeface="Maven Pro"/>
              <a:sym typeface="Maven Pro"/>
            </a:endParaRPr>
          </a:p>
        </p:txBody>
      </p:sp>
      <p:sp>
        <p:nvSpPr>
          <p:cNvPr id="868" name="Google Shape;868;p61"/>
          <p:cNvSpPr txBox="1"/>
          <p:nvPr/>
        </p:nvSpPr>
        <p:spPr>
          <a:xfrm>
            <a:off x="2390500" y="3261400"/>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EMG Data</a:t>
            </a:r>
            <a:endParaRPr sz="1200">
              <a:solidFill>
                <a:schemeClr val="dk1"/>
              </a:solidFill>
              <a:latin typeface="Maven Pro"/>
              <a:ea typeface="Maven Pro"/>
              <a:cs typeface="Maven Pro"/>
              <a:sym typeface="Maven Pro"/>
            </a:endParaRPr>
          </a:p>
        </p:txBody>
      </p:sp>
      <p:sp>
        <p:nvSpPr>
          <p:cNvPr id="869" name="Google Shape;869;p61"/>
          <p:cNvSpPr txBox="1"/>
          <p:nvPr/>
        </p:nvSpPr>
        <p:spPr>
          <a:xfrm>
            <a:off x="6187675" y="27101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Features</a:t>
            </a:r>
            <a:endParaRPr sz="1200">
              <a:solidFill>
                <a:schemeClr val="dk1"/>
              </a:solidFill>
              <a:latin typeface="Maven Pro"/>
              <a:ea typeface="Maven Pro"/>
              <a:cs typeface="Maven Pro"/>
              <a:sym typeface="Maven Pro"/>
            </a:endParaRPr>
          </a:p>
        </p:txBody>
      </p:sp>
      <p:sp>
        <p:nvSpPr>
          <p:cNvPr id="870" name="Google Shape;870;p61"/>
          <p:cNvSpPr txBox="1"/>
          <p:nvPr/>
        </p:nvSpPr>
        <p:spPr>
          <a:xfrm>
            <a:off x="5057884" y="2196288"/>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1"/>
                </a:solidFill>
                <a:latin typeface="Maven Pro"/>
                <a:ea typeface="Maven Pro"/>
                <a:cs typeface="Maven Pro"/>
                <a:sym typeface="Maven Pro"/>
              </a:rPr>
              <a:t>Labels</a:t>
            </a:r>
            <a:endParaRPr sz="1200" b="1">
              <a:solidFill>
                <a:schemeClr val="dk1"/>
              </a:solidFill>
              <a:latin typeface="Maven Pro"/>
              <a:ea typeface="Maven Pro"/>
              <a:cs typeface="Maven Pro"/>
              <a:sym typeface="Maven Pro"/>
            </a:endParaRPr>
          </a:p>
        </p:txBody>
      </p:sp>
      <p:sp>
        <p:nvSpPr>
          <p:cNvPr id="871" name="Google Shape;871;p61"/>
          <p:cNvSpPr/>
          <p:nvPr/>
        </p:nvSpPr>
        <p:spPr>
          <a:xfrm>
            <a:off x="6200900" y="1934100"/>
            <a:ext cx="1536900" cy="6315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Classifier</a:t>
            </a:r>
            <a:endParaRPr sz="1700" b="1">
              <a:solidFill>
                <a:schemeClr val="accent6"/>
              </a:solidFill>
              <a:latin typeface="Maven Pro"/>
              <a:ea typeface="Maven Pro"/>
              <a:cs typeface="Maven Pro"/>
              <a:sym typeface="Maven Pro"/>
            </a:endParaRPr>
          </a:p>
        </p:txBody>
      </p:sp>
      <p:sp>
        <p:nvSpPr>
          <p:cNvPr id="872" name="Google Shape;872;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cxnSp>
        <p:nvCxnSpPr>
          <p:cNvPr id="873" name="Google Shape;873;p61"/>
          <p:cNvCxnSpPr>
            <a:stCxn id="863" idx="3"/>
          </p:cNvCxnSpPr>
          <p:nvPr/>
        </p:nvCxnSpPr>
        <p:spPr>
          <a:xfrm rot="10800000" flipH="1">
            <a:off x="2540950" y="3626200"/>
            <a:ext cx="828900" cy="4500"/>
          </a:xfrm>
          <a:prstGeom prst="straightConnector1">
            <a:avLst/>
          </a:prstGeom>
          <a:noFill/>
          <a:ln w="19050" cap="flat" cmpd="sng">
            <a:solidFill>
              <a:schemeClr val="dk1"/>
            </a:solidFill>
            <a:prstDash val="solid"/>
            <a:round/>
            <a:headEnd type="none" w="med" len="med"/>
            <a:tailEnd type="triangle" w="med" len="med"/>
          </a:ln>
        </p:spPr>
      </p:cxnSp>
      <p:cxnSp>
        <p:nvCxnSpPr>
          <p:cNvPr id="874" name="Google Shape;874;p61"/>
          <p:cNvCxnSpPr>
            <a:stCxn id="865" idx="3"/>
            <a:endCxn id="875" idx="1"/>
          </p:cNvCxnSpPr>
          <p:nvPr/>
        </p:nvCxnSpPr>
        <p:spPr>
          <a:xfrm>
            <a:off x="5161975" y="3628450"/>
            <a:ext cx="921600" cy="0"/>
          </a:xfrm>
          <a:prstGeom prst="straightConnector1">
            <a:avLst/>
          </a:prstGeom>
          <a:noFill/>
          <a:ln w="19050" cap="flat" cmpd="sng">
            <a:solidFill>
              <a:schemeClr val="dk1"/>
            </a:solidFill>
            <a:prstDash val="solid"/>
            <a:round/>
            <a:headEnd type="none" w="med" len="med"/>
            <a:tailEnd type="triangle" w="med" len="med"/>
          </a:ln>
        </p:spPr>
      </p:cxnSp>
      <p:pic>
        <p:nvPicPr>
          <p:cNvPr id="876" name="Google Shape;876;p61"/>
          <p:cNvPicPr preferRelativeResize="0"/>
          <p:nvPr/>
        </p:nvPicPr>
        <p:blipFill>
          <a:blip r:embed="rId3">
            <a:alphaModFix/>
          </a:blip>
          <a:stretch>
            <a:fillRect/>
          </a:stretch>
        </p:blipFill>
        <p:spPr>
          <a:xfrm>
            <a:off x="112950" y="1479663"/>
            <a:ext cx="1441689" cy="1081261"/>
          </a:xfrm>
          <a:prstGeom prst="rect">
            <a:avLst/>
          </a:prstGeom>
          <a:noFill/>
          <a:ln>
            <a:noFill/>
          </a:ln>
        </p:spPr>
      </p:pic>
      <p:pic>
        <p:nvPicPr>
          <p:cNvPr id="877" name="Google Shape;877;p61"/>
          <p:cNvPicPr preferRelativeResize="0"/>
          <p:nvPr/>
        </p:nvPicPr>
        <p:blipFill>
          <a:blip r:embed="rId4">
            <a:alphaModFix/>
          </a:blip>
          <a:stretch>
            <a:fillRect/>
          </a:stretch>
        </p:blipFill>
        <p:spPr>
          <a:xfrm>
            <a:off x="351975" y="2946025"/>
            <a:ext cx="896149" cy="896149"/>
          </a:xfrm>
          <a:prstGeom prst="rect">
            <a:avLst/>
          </a:prstGeom>
          <a:noFill/>
          <a:ln>
            <a:noFill/>
          </a:ln>
        </p:spPr>
      </p:pic>
      <p:cxnSp>
        <p:nvCxnSpPr>
          <p:cNvPr id="878" name="Google Shape;878;p61"/>
          <p:cNvCxnSpPr>
            <a:stCxn id="871" idx="3"/>
            <a:endCxn id="879" idx="1"/>
          </p:cNvCxnSpPr>
          <p:nvPr/>
        </p:nvCxnSpPr>
        <p:spPr>
          <a:xfrm>
            <a:off x="7737800" y="2249850"/>
            <a:ext cx="335700" cy="0"/>
          </a:xfrm>
          <a:prstGeom prst="straightConnector1">
            <a:avLst/>
          </a:prstGeom>
          <a:noFill/>
          <a:ln w="19050" cap="flat" cmpd="sng">
            <a:solidFill>
              <a:schemeClr val="dk2"/>
            </a:solidFill>
            <a:prstDash val="solid"/>
            <a:round/>
            <a:headEnd type="none" w="med" len="med"/>
            <a:tailEnd type="triangle" w="med" len="med"/>
          </a:ln>
        </p:spPr>
      </p:cxnSp>
      <p:sp>
        <p:nvSpPr>
          <p:cNvPr id="879" name="Google Shape;879;p61"/>
          <p:cNvSpPr txBox="1"/>
          <p:nvPr/>
        </p:nvSpPr>
        <p:spPr>
          <a:xfrm>
            <a:off x="8073500" y="20652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Phonemes</a:t>
            </a:r>
            <a:endParaRPr sz="1200">
              <a:solidFill>
                <a:schemeClr val="dk1"/>
              </a:solidFill>
              <a:latin typeface="Maven Pro"/>
              <a:ea typeface="Maven Pro"/>
              <a:cs typeface="Maven Pro"/>
              <a:sym typeface="Maven Pro"/>
            </a:endParaRPr>
          </a:p>
        </p:txBody>
      </p:sp>
      <p:cxnSp>
        <p:nvCxnSpPr>
          <p:cNvPr id="880" name="Google Shape;880;p61"/>
          <p:cNvCxnSpPr>
            <a:stCxn id="862" idx="3"/>
            <a:endCxn id="864" idx="1"/>
          </p:cNvCxnSpPr>
          <p:nvPr/>
        </p:nvCxnSpPr>
        <p:spPr>
          <a:xfrm>
            <a:off x="2540950" y="2249850"/>
            <a:ext cx="966900" cy="0"/>
          </a:xfrm>
          <a:prstGeom prst="straightConnector1">
            <a:avLst/>
          </a:prstGeom>
          <a:noFill/>
          <a:ln w="19050" cap="flat" cmpd="sng">
            <a:solidFill>
              <a:schemeClr val="dk1"/>
            </a:solidFill>
            <a:prstDash val="solid"/>
            <a:round/>
            <a:headEnd type="none" w="med" len="med"/>
            <a:tailEnd type="triangle" w="med" len="med"/>
          </a:ln>
        </p:spPr>
      </p:cxnSp>
      <p:cxnSp>
        <p:nvCxnSpPr>
          <p:cNvPr id="881" name="Google Shape;881;p61"/>
          <p:cNvCxnSpPr>
            <a:stCxn id="864" idx="3"/>
            <a:endCxn id="871" idx="1"/>
          </p:cNvCxnSpPr>
          <p:nvPr/>
        </p:nvCxnSpPr>
        <p:spPr>
          <a:xfrm>
            <a:off x="5044675" y="2249850"/>
            <a:ext cx="1156200" cy="0"/>
          </a:xfrm>
          <a:prstGeom prst="straightConnector1">
            <a:avLst/>
          </a:prstGeom>
          <a:noFill/>
          <a:ln w="19050" cap="flat" cmpd="sng">
            <a:solidFill>
              <a:srgbClr val="CC0000"/>
            </a:solidFill>
            <a:prstDash val="solid"/>
            <a:round/>
            <a:headEnd type="none" w="med" len="med"/>
            <a:tailEnd type="triangle" w="med" len="med"/>
          </a:ln>
        </p:spPr>
      </p:cxnSp>
      <p:sp>
        <p:nvSpPr>
          <p:cNvPr id="875" name="Google Shape;875;p61"/>
          <p:cNvSpPr/>
          <p:nvPr/>
        </p:nvSpPr>
        <p:spPr>
          <a:xfrm>
            <a:off x="6083600"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Feature Extractor</a:t>
            </a:r>
            <a:endParaRPr sz="1700" b="1">
              <a:solidFill>
                <a:schemeClr val="accent6"/>
              </a:solidFill>
              <a:latin typeface="Maven Pro"/>
              <a:ea typeface="Maven Pro"/>
              <a:cs typeface="Maven Pro"/>
              <a:sym typeface="Maven Pro"/>
            </a:endParaRPr>
          </a:p>
        </p:txBody>
      </p:sp>
      <p:cxnSp>
        <p:nvCxnSpPr>
          <p:cNvPr id="882" name="Google Shape;882;p61"/>
          <p:cNvCxnSpPr>
            <a:stCxn id="875" idx="0"/>
            <a:endCxn id="871" idx="2"/>
          </p:cNvCxnSpPr>
          <p:nvPr/>
        </p:nvCxnSpPr>
        <p:spPr>
          <a:xfrm rot="10800000">
            <a:off x="6969350" y="2565700"/>
            <a:ext cx="0" cy="658200"/>
          </a:xfrm>
          <a:prstGeom prst="straightConnector1">
            <a:avLst/>
          </a:prstGeom>
          <a:noFill/>
          <a:ln w="19050" cap="flat" cmpd="sng">
            <a:solidFill>
              <a:schemeClr val="dk2"/>
            </a:solidFill>
            <a:prstDash val="solid"/>
            <a:round/>
            <a:headEnd type="none" w="med" len="med"/>
            <a:tailEnd type="triangle" w="med" len="med"/>
          </a:ln>
        </p:spPr>
      </p:cxnSp>
      <p:sp>
        <p:nvSpPr>
          <p:cNvPr id="883" name="Google Shape;883;p61"/>
          <p:cNvSpPr txBox="1"/>
          <p:nvPr/>
        </p:nvSpPr>
        <p:spPr>
          <a:xfrm>
            <a:off x="5057875" y="3117048"/>
            <a:ext cx="112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Processed Data</a:t>
            </a:r>
            <a:endParaRPr sz="1200">
              <a:solidFill>
                <a:schemeClr val="dk1"/>
              </a:solidFill>
              <a:latin typeface="Maven Pro"/>
              <a:ea typeface="Maven Pro"/>
              <a:cs typeface="Maven Pro"/>
              <a:sym typeface="Maven Pro"/>
            </a:endParaRPr>
          </a:p>
        </p:txBody>
      </p:sp>
      <p:cxnSp>
        <p:nvCxnSpPr>
          <p:cNvPr id="884" name="Google Shape;884;p61"/>
          <p:cNvCxnSpPr/>
          <p:nvPr/>
        </p:nvCxnSpPr>
        <p:spPr>
          <a:xfrm>
            <a:off x="624075" y="4640225"/>
            <a:ext cx="699600" cy="0"/>
          </a:xfrm>
          <a:prstGeom prst="straightConnector1">
            <a:avLst/>
          </a:prstGeom>
          <a:noFill/>
          <a:ln w="28575" cap="flat" cmpd="sng">
            <a:solidFill>
              <a:schemeClr val="dk2"/>
            </a:solidFill>
            <a:prstDash val="solid"/>
            <a:round/>
            <a:headEnd type="none" w="med" len="med"/>
            <a:tailEnd type="none" w="med" len="med"/>
          </a:ln>
        </p:spPr>
      </p:cxnSp>
      <p:cxnSp>
        <p:nvCxnSpPr>
          <p:cNvPr id="885" name="Google Shape;885;p61"/>
          <p:cNvCxnSpPr/>
          <p:nvPr/>
        </p:nvCxnSpPr>
        <p:spPr>
          <a:xfrm>
            <a:off x="624075" y="4946650"/>
            <a:ext cx="699600" cy="0"/>
          </a:xfrm>
          <a:prstGeom prst="straightConnector1">
            <a:avLst/>
          </a:prstGeom>
          <a:noFill/>
          <a:ln w="28575" cap="flat" cmpd="sng">
            <a:solidFill>
              <a:schemeClr val="dk2"/>
            </a:solidFill>
            <a:prstDash val="dash"/>
            <a:round/>
            <a:headEnd type="none" w="med" len="med"/>
            <a:tailEnd type="none" w="med" len="med"/>
          </a:ln>
        </p:spPr>
      </p:cxnSp>
      <p:sp>
        <p:nvSpPr>
          <p:cNvPr id="886" name="Google Shape;886;p61"/>
          <p:cNvSpPr txBox="1"/>
          <p:nvPr/>
        </p:nvSpPr>
        <p:spPr>
          <a:xfrm>
            <a:off x="1358850" y="47498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Training Only</a:t>
            </a:r>
            <a:endParaRPr>
              <a:solidFill>
                <a:schemeClr val="dk1"/>
              </a:solidFill>
              <a:latin typeface="Maven Pro"/>
              <a:ea typeface="Maven Pro"/>
              <a:cs typeface="Maven Pro"/>
              <a:sym typeface="Maven Pro"/>
            </a:endParaRPr>
          </a:p>
        </p:txBody>
      </p:sp>
      <p:sp>
        <p:nvSpPr>
          <p:cNvPr id="887" name="Google Shape;887;p61"/>
          <p:cNvSpPr txBox="1"/>
          <p:nvPr/>
        </p:nvSpPr>
        <p:spPr>
          <a:xfrm>
            <a:off x="1358850" y="44429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Final System</a:t>
            </a:r>
            <a:endParaRPr>
              <a:solidFill>
                <a:schemeClr val="dk1"/>
              </a:solidFill>
              <a:latin typeface="Maven Pro"/>
              <a:ea typeface="Maven Pro"/>
              <a:cs typeface="Maven Pro"/>
              <a:sym typeface="Maven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Labeling: Turning speech into data</a:t>
            </a:r>
            <a:endParaRPr>
              <a:latin typeface="Maven Pro Medium"/>
              <a:ea typeface="Maven Pro Medium"/>
              <a:cs typeface="Maven Pro Medium"/>
              <a:sym typeface="Maven Pro Medium"/>
            </a:endParaRPr>
          </a:p>
        </p:txBody>
      </p:sp>
      <p:sp>
        <p:nvSpPr>
          <p:cNvPr id="893" name="Google Shape;893;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894" name="Google Shape;894;p62"/>
          <p:cNvSpPr txBox="1"/>
          <p:nvPr/>
        </p:nvSpPr>
        <p:spPr>
          <a:xfrm>
            <a:off x="2606525" y="2999963"/>
            <a:ext cx="515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aven Pro"/>
                <a:ea typeface="Maven Pro"/>
                <a:cs typeface="Maven Pro"/>
                <a:sym typeface="Maven Pro"/>
              </a:rPr>
              <a:t>Pre-trained model</a:t>
            </a:r>
            <a:r>
              <a:rPr lang="en">
                <a:solidFill>
                  <a:schemeClr val="dk1"/>
                </a:solidFill>
                <a:latin typeface="Maven Pro"/>
                <a:ea typeface="Maven Pro"/>
                <a:cs typeface="Maven Pro"/>
                <a:sym typeface="Maven Pro"/>
              </a:rPr>
              <a:t> </a:t>
            </a:r>
            <a:r>
              <a:rPr lang="en" sz="1600">
                <a:solidFill>
                  <a:schemeClr val="dk1"/>
                </a:solidFill>
                <a:latin typeface="Maven Pro"/>
                <a:ea typeface="Maven Pro"/>
                <a:cs typeface="Maven Pro"/>
                <a:sym typeface="Maven Pro"/>
              </a:rPr>
              <a:t>for time-aligned intervals</a:t>
            </a:r>
            <a:endParaRPr sz="16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When and which phoneme was spoken</a:t>
            </a:r>
            <a:endParaRPr sz="1600">
              <a:solidFill>
                <a:schemeClr val="dk1"/>
              </a:solidFill>
              <a:latin typeface="Maven Pro"/>
              <a:ea typeface="Maven Pro"/>
              <a:cs typeface="Maven Pro"/>
              <a:sym typeface="Maven Pro"/>
            </a:endParaRPr>
          </a:p>
        </p:txBody>
      </p:sp>
      <p:pic>
        <p:nvPicPr>
          <p:cNvPr id="895" name="Google Shape;895;p62"/>
          <p:cNvPicPr preferRelativeResize="0"/>
          <p:nvPr/>
        </p:nvPicPr>
        <p:blipFill>
          <a:blip r:embed="rId3">
            <a:alphaModFix/>
          </a:blip>
          <a:stretch>
            <a:fillRect/>
          </a:stretch>
        </p:blipFill>
        <p:spPr>
          <a:xfrm>
            <a:off x="689550" y="1120451"/>
            <a:ext cx="1468324" cy="1101225"/>
          </a:xfrm>
          <a:prstGeom prst="rect">
            <a:avLst/>
          </a:prstGeom>
          <a:noFill/>
          <a:ln>
            <a:noFill/>
          </a:ln>
        </p:spPr>
      </p:pic>
      <p:sp>
        <p:nvSpPr>
          <p:cNvPr id="896" name="Google Shape;896;p62"/>
          <p:cNvSpPr txBox="1"/>
          <p:nvPr/>
        </p:nvSpPr>
        <p:spPr>
          <a:xfrm>
            <a:off x="6949925" y="4134250"/>
            <a:ext cx="16500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Maven Pro"/>
                <a:ea typeface="Maven Pro"/>
                <a:cs typeface="Maven Pro"/>
                <a:sym typeface="Maven Pro"/>
              </a:rPr>
              <a:t>Allows labelling </a:t>
            </a:r>
            <a:endParaRPr b="1">
              <a:solidFill>
                <a:schemeClr val="dk1"/>
              </a:solidFill>
              <a:latin typeface="Maven Pro"/>
              <a:ea typeface="Maven Pro"/>
              <a:cs typeface="Maven Pro"/>
              <a:sym typeface="Maven Pro"/>
            </a:endParaRPr>
          </a:p>
          <a:p>
            <a:pPr marL="0" lvl="0" indent="0" algn="ctr" rtl="0">
              <a:spcBef>
                <a:spcPts val="0"/>
              </a:spcBef>
              <a:spcAft>
                <a:spcPts val="0"/>
              </a:spcAft>
              <a:buNone/>
            </a:pPr>
            <a:r>
              <a:rPr lang="en" b="1">
                <a:solidFill>
                  <a:schemeClr val="dk1"/>
                </a:solidFill>
                <a:latin typeface="Maven Pro"/>
                <a:ea typeface="Maven Pro"/>
                <a:cs typeface="Maven Pro"/>
                <a:sym typeface="Maven Pro"/>
              </a:rPr>
              <a:t>of sEMG data</a:t>
            </a:r>
            <a:endParaRPr b="1">
              <a:solidFill>
                <a:schemeClr val="dk1"/>
              </a:solidFill>
              <a:latin typeface="Maven Pro"/>
              <a:ea typeface="Maven Pro"/>
              <a:cs typeface="Maven Pro"/>
              <a:sym typeface="Maven Pro"/>
            </a:endParaRPr>
          </a:p>
        </p:txBody>
      </p:sp>
      <p:sp>
        <p:nvSpPr>
          <p:cNvPr id="897" name="Google Shape;897;p62"/>
          <p:cNvSpPr txBox="1"/>
          <p:nvPr/>
        </p:nvSpPr>
        <p:spPr>
          <a:xfrm>
            <a:off x="2372950" y="1560750"/>
            <a:ext cx="33393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aven Pro"/>
                <a:ea typeface="Maven Pro"/>
                <a:cs typeface="Maven Pro"/>
                <a:sym typeface="Maven Pro"/>
              </a:rPr>
              <a:t>ARPAbet</a:t>
            </a:r>
            <a:endParaRPr sz="20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Alphabet of human sounds</a:t>
            </a:r>
            <a:endParaRPr sz="16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Records participants speaking prompts</a:t>
            </a:r>
            <a:endParaRPr sz="1600">
              <a:solidFill>
                <a:schemeClr val="dk1"/>
              </a:solidFill>
              <a:latin typeface="Maven Pro"/>
              <a:ea typeface="Maven Pro"/>
              <a:cs typeface="Maven Pro"/>
              <a:sym typeface="Maven Pro"/>
            </a:endParaRPr>
          </a:p>
        </p:txBody>
      </p:sp>
      <p:pic>
        <p:nvPicPr>
          <p:cNvPr id="898" name="Google Shape;898;p62" title="Screenshot 2025-04-26 at 19.48.06.png"/>
          <p:cNvPicPr preferRelativeResize="0"/>
          <p:nvPr/>
        </p:nvPicPr>
        <p:blipFill>
          <a:blip r:embed="rId4">
            <a:alphaModFix/>
          </a:blip>
          <a:stretch>
            <a:fillRect/>
          </a:stretch>
        </p:blipFill>
        <p:spPr>
          <a:xfrm>
            <a:off x="659600" y="3984875"/>
            <a:ext cx="6185236" cy="1034200"/>
          </a:xfrm>
          <a:prstGeom prst="rect">
            <a:avLst/>
          </a:prstGeom>
          <a:noFill/>
          <a:ln w="9525" cap="flat" cmpd="sng">
            <a:solidFill>
              <a:schemeClr val="dk1"/>
            </a:solidFill>
            <a:prstDash val="solid"/>
            <a:round/>
            <a:headEnd type="none" w="sm" len="sm"/>
            <a:tailEnd type="none" w="sm" len="sm"/>
          </a:ln>
        </p:spPr>
      </p:pic>
      <p:cxnSp>
        <p:nvCxnSpPr>
          <p:cNvPr id="899" name="Google Shape;899;p62"/>
          <p:cNvCxnSpPr>
            <a:stCxn id="895" idx="2"/>
          </p:cNvCxnSpPr>
          <p:nvPr/>
        </p:nvCxnSpPr>
        <p:spPr>
          <a:xfrm>
            <a:off x="1423712" y="2221676"/>
            <a:ext cx="8700" cy="473400"/>
          </a:xfrm>
          <a:prstGeom prst="straightConnector1">
            <a:avLst/>
          </a:prstGeom>
          <a:noFill/>
          <a:ln w="9525" cap="flat" cmpd="sng">
            <a:solidFill>
              <a:schemeClr val="dk2"/>
            </a:solidFill>
            <a:prstDash val="solid"/>
            <a:round/>
            <a:headEnd type="none" w="med" len="med"/>
            <a:tailEnd type="triangle" w="med" len="med"/>
          </a:ln>
        </p:spPr>
      </p:cxnSp>
      <p:sp>
        <p:nvSpPr>
          <p:cNvPr id="900" name="Google Shape;900;p62"/>
          <p:cNvSpPr/>
          <p:nvPr/>
        </p:nvSpPr>
        <p:spPr>
          <a:xfrm>
            <a:off x="659600" y="2768375"/>
            <a:ext cx="1536900" cy="6315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accent6"/>
                </a:solidFill>
                <a:latin typeface="Maven Pro ExtraBold"/>
                <a:ea typeface="Maven Pro ExtraBold"/>
                <a:cs typeface="Maven Pro ExtraBold"/>
                <a:sym typeface="Maven Pro ExtraBold"/>
              </a:rPr>
              <a:t>Charsiu</a:t>
            </a:r>
            <a:endParaRPr sz="1700">
              <a:solidFill>
                <a:schemeClr val="accent6"/>
              </a:solidFill>
              <a:latin typeface="Maven Pro ExtraBold"/>
              <a:ea typeface="Maven Pro ExtraBold"/>
              <a:cs typeface="Maven Pro ExtraBold"/>
              <a:sym typeface="Maven Pro ExtraBold"/>
            </a:endParaRPr>
          </a:p>
        </p:txBody>
      </p:sp>
      <p:cxnSp>
        <p:nvCxnSpPr>
          <p:cNvPr id="901" name="Google Shape;901;p62"/>
          <p:cNvCxnSpPr/>
          <p:nvPr/>
        </p:nvCxnSpPr>
        <p:spPr>
          <a:xfrm>
            <a:off x="1432400" y="3499800"/>
            <a:ext cx="11700" cy="302100"/>
          </a:xfrm>
          <a:prstGeom prst="straightConnector1">
            <a:avLst/>
          </a:prstGeom>
          <a:noFill/>
          <a:ln w="9525" cap="flat" cmpd="sng">
            <a:solidFill>
              <a:schemeClr val="dk2"/>
            </a:solidFill>
            <a:prstDash val="solid"/>
            <a:round/>
            <a:headEnd type="none" w="med" len="med"/>
            <a:tailEnd type="triangle" w="med" len="med"/>
          </a:ln>
        </p:spPr>
      </p:cxnSp>
      <p:grpSp>
        <p:nvGrpSpPr>
          <p:cNvPr id="902" name="Google Shape;902;p62"/>
          <p:cNvGrpSpPr/>
          <p:nvPr/>
        </p:nvGrpSpPr>
        <p:grpSpPr>
          <a:xfrm>
            <a:off x="5712249" y="1288034"/>
            <a:ext cx="2724840" cy="1588779"/>
            <a:chOff x="3499496" y="1763194"/>
            <a:chExt cx="1810044" cy="1287086"/>
          </a:xfrm>
        </p:grpSpPr>
        <p:pic>
          <p:nvPicPr>
            <p:cNvPr id="903" name="Google Shape;903;p62"/>
            <p:cNvPicPr preferRelativeResize="0"/>
            <p:nvPr/>
          </p:nvPicPr>
          <p:blipFill rotWithShape="1">
            <a:blip r:embed="rId5">
              <a:alphaModFix/>
            </a:blip>
            <a:srcRect r="79632"/>
            <a:stretch/>
          </p:blipFill>
          <p:spPr>
            <a:xfrm>
              <a:off x="3499496" y="1763194"/>
              <a:ext cx="579598" cy="1287086"/>
            </a:xfrm>
            <a:prstGeom prst="rect">
              <a:avLst/>
            </a:prstGeom>
            <a:noFill/>
            <a:ln w="9525" cap="flat" cmpd="sng">
              <a:solidFill>
                <a:schemeClr val="dk1"/>
              </a:solidFill>
              <a:prstDash val="solid"/>
              <a:round/>
              <a:headEnd type="none" w="sm" len="sm"/>
              <a:tailEnd type="none" w="sm" len="sm"/>
            </a:ln>
          </p:spPr>
        </p:pic>
        <p:pic>
          <p:nvPicPr>
            <p:cNvPr id="904" name="Google Shape;904;p62"/>
            <p:cNvPicPr preferRelativeResize="0"/>
            <p:nvPr/>
          </p:nvPicPr>
          <p:blipFill rotWithShape="1">
            <a:blip r:embed="rId5">
              <a:alphaModFix/>
            </a:blip>
            <a:srcRect l="38513" r="44113"/>
            <a:stretch/>
          </p:blipFill>
          <p:spPr>
            <a:xfrm>
              <a:off x="4079096" y="1763194"/>
              <a:ext cx="494374" cy="1287086"/>
            </a:xfrm>
            <a:prstGeom prst="rect">
              <a:avLst/>
            </a:prstGeom>
            <a:noFill/>
            <a:ln w="9525" cap="flat" cmpd="sng">
              <a:solidFill>
                <a:schemeClr val="dk1"/>
              </a:solidFill>
              <a:prstDash val="solid"/>
              <a:round/>
              <a:headEnd type="none" w="sm" len="sm"/>
              <a:tailEnd type="none" w="sm" len="sm"/>
            </a:ln>
          </p:spPr>
        </p:pic>
        <p:pic>
          <p:nvPicPr>
            <p:cNvPr id="905" name="Google Shape;905;p62"/>
            <p:cNvPicPr preferRelativeResize="0"/>
            <p:nvPr/>
          </p:nvPicPr>
          <p:blipFill rotWithShape="1">
            <a:blip r:embed="rId5">
              <a:alphaModFix/>
            </a:blip>
            <a:srcRect l="74133"/>
            <a:stretch/>
          </p:blipFill>
          <p:spPr>
            <a:xfrm>
              <a:off x="4573465" y="1763213"/>
              <a:ext cx="736075" cy="1287050"/>
            </a:xfrm>
            <a:prstGeom prst="rect">
              <a:avLst/>
            </a:prstGeom>
            <a:noFill/>
            <a:ln w="9525" cap="flat" cmpd="sng">
              <a:solidFill>
                <a:schemeClr val="dk1"/>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6"/>
          <p:cNvSpPr txBox="1">
            <a:spLocks noGrp="1"/>
          </p:cNvSpPr>
          <p:nvPr>
            <p:ph type="title"/>
          </p:nvPr>
        </p:nvSpPr>
        <p:spPr>
          <a:xfrm>
            <a:off x="720000" y="357000"/>
            <a:ext cx="7704000" cy="133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Example: Spasmodic Dysphonia</a:t>
            </a:r>
            <a:endParaRPr>
              <a:latin typeface="Maven Pro Medium"/>
              <a:ea typeface="Maven Pro Medium"/>
              <a:cs typeface="Maven Pro Medium"/>
              <a:sym typeface="Maven Pro Medium"/>
            </a:endParaRPr>
          </a:p>
          <a:p>
            <a:pPr marL="0" lvl="0" indent="0" algn="l" rtl="0">
              <a:spcBef>
                <a:spcPts val="0"/>
              </a:spcBef>
              <a:spcAft>
                <a:spcPts val="0"/>
              </a:spcAft>
              <a:buNone/>
            </a:pPr>
            <a:endParaRPr>
              <a:latin typeface="Maven Pro Medium"/>
              <a:ea typeface="Maven Pro Medium"/>
              <a:cs typeface="Maven Pro Medium"/>
              <a:sym typeface="Maven Pro Medium"/>
            </a:endParaRPr>
          </a:p>
        </p:txBody>
      </p:sp>
      <p:sp>
        <p:nvSpPr>
          <p:cNvPr id="424" name="Google Shape;424;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425" name="Google Shape;425;p36"/>
          <p:cNvPicPr preferRelativeResize="0"/>
          <p:nvPr/>
        </p:nvPicPr>
        <p:blipFill>
          <a:blip r:embed="rId3">
            <a:alphaModFix/>
          </a:blip>
          <a:stretch>
            <a:fillRect/>
          </a:stretch>
        </p:blipFill>
        <p:spPr>
          <a:xfrm>
            <a:off x="603825" y="1424100"/>
            <a:ext cx="2905125" cy="3069750"/>
          </a:xfrm>
          <a:prstGeom prst="rect">
            <a:avLst/>
          </a:prstGeom>
          <a:noFill/>
          <a:ln w="9525" cap="flat" cmpd="sng">
            <a:solidFill>
              <a:schemeClr val="dk1"/>
            </a:solidFill>
            <a:prstDash val="solid"/>
            <a:round/>
            <a:headEnd type="none" w="sm" len="sm"/>
            <a:tailEnd type="none" w="sm" len="sm"/>
          </a:ln>
        </p:spPr>
      </p:pic>
      <p:pic>
        <p:nvPicPr>
          <p:cNvPr id="426" name="Google Shape;426;p36"/>
          <p:cNvPicPr preferRelativeResize="0"/>
          <p:nvPr/>
        </p:nvPicPr>
        <p:blipFill>
          <a:blip r:embed="rId4">
            <a:alphaModFix/>
          </a:blip>
          <a:stretch>
            <a:fillRect/>
          </a:stretch>
        </p:blipFill>
        <p:spPr>
          <a:xfrm>
            <a:off x="3846125" y="1671450"/>
            <a:ext cx="4577875" cy="2575055"/>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63"/>
          <p:cNvSpPr/>
          <p:nvPr/>
        </p:nvSpPr>
        <p:spPr>
          <a:xfrm>
            <a:off x="157650" y="1265875"/>
            <a:ext cx="8828700" cy="31485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911" name="Google Shape;911;p6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Data Pipeline</a:t>
            </a:r>
            <a:endParaRPr>
              <a:latin typeface="Maven Pro Medium"/>
              <a:ea typeface="Maven Pro Medium"/>
              <a:cs typeface="Maven Pro Medium"/>
              <a:sym typeface="Maven Pro Medium"/>
            </a:endParaRPr>
          </a:p>
          <a:p>
            <a:pPr marL="0" lvl="0" indent="0" algn="ctr" rtl="0">
              <a:spcBef>
                <a:spcPts val="0"/>
              </a:spcBef>
              <a:spcAft>
                <a:spcPts val="0"/>
              </a:spcAft>
              <a:buNone/>
            </a:pPr>
            <a:endParaRPr>
              <a:latin typeface="Maven Pro Medium"/>
              <a:ea typeface="Maven Pro Medium"/>
              <a:cs typeface="Maven Pro Medium"/>
              <a:sym typeface="Maven Pro Medium"/>
            </a:endParaRPr>
          </a:p>
        </p:txBody>
      </p:sp>
      <p:sp>
        <p:nvSpPr>
          <p:cNvPr id="912" name="Google Shape;912;p63"/>
          <p:cNvSpPr/>
          <p:nvPr/>
        </p:nvSpPr>
        <p:spPr>
          <a:xfrm>
            <a:off x="569050" y="1860450"/>
            <a:ext cx="1971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Maven Pro"/>
                <a:ea typeface="Maven Pro"/>
                <a:cs typeface="Maven Pro"/>
                <a:sym typeface="Maven Pro"/>
              </a:rPr>
              <a:t>     </a:t>
            </a:r>
            <a:r>
              <a:rPr lang="en" sz="1700" b="1">
                <a:solidFill>
                  <a:schemeClr val="accent6"/>
                </a:solidFill>
                <a:latin typeface="Maven Pro"/>
                <a:ea typeface="Maven Pro"/>
                <a:cs typeface="Maven Pro"/>
                <a:sym typeface="Maven Pro"/>
              </a:rPr>
              <a:t>Microphone</a:t>
            </a:r>
            <a:endParaRPr sz="1700" b="1">
              <a:solidFill>
                <a:schemeClr val="accent6"/>
              </a:solidFill>
              <a:latin typeface="Maven Pro"/>
              <a:ea typeface="Maven Pro"/>
              <a:cs typeface="Maven Pro"/>
              <a:sym typeface="Maven Pro"/>
            </a:endParaRPr>
          </a:p>
        </p:txBody>
      </p:sp>
      <p:sp>
        <p:nvSpPr>
          <p:cNvPr id="913" name="Google Shape;913;p63"/>
          <p:cNvSpPr/>
          <p:nvPr/>
        </p:nvSpPr>
        <p:spPr>
          <a:xfrm>
            <a:off x="569050" y="3226150"/>
            <a:ext cx="19719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accent6"/>
                </a:solidFill>
                <a:latin typeface="Maven Pro"/>
                <a:ea typeface="Maven Pro"/>
                <a:cs typeface="Maven Pro"/>
                <a:sym typeface="Maven Pro"/>
              </a:rPr>
              <a:t>   </a:t>
            </a:r>
            <a:r>
              <a:rPr lang="en" sz="1700" b="1">
                <a:solidFill>
                  <a:schemeClr val="accent6"/>
                </a:solidFill>
                <a:latin typeface="Maven Pro"/>
                <a:ea typeface="Maven Pro"/>
                <a:cs typeface="Maven Pro"/>
                <a:sym typeface="Maven Pro"/>
              </a:rPr>
              <a:t>Sensors</a:t>
            </a:r>
            <a:endParaRPr sz="1700" b="1">
              <a:solidFill>
                <a:schemeClr val="accent6"/>
              </a:solidFill>
              <a:latin typeface="Maven Pro"/>
              <a:ea typeface="Maven Pro"/>
              <a:cs typeface="Maven Pro"/>
              <a:sym typeface="Maven Pro"/>
            </a:endParaRPr>
          </a:p>
        </p:txBody>
      </p:sp>
      <p:sp>
        <p:nvSpPr>
          <p:cNvPr id="914" name="Google Shape;914;p63"/>
          <p:cNvSpPr/>
          <p:nvPr/>
        </p:nvSpPr>
        <p:spPr>
          <a:xfrm>
            <a:off x="3507775" y="1860450"/>
            <a:ext cx="1536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Labeling</a:t>
            </a:r>
            <a:endParaRPr sz="1700" b="1">
              <a:solidFill>
                <a:schemeClr val="accent6"/>
              </a:solidFill>
              <a:latin typeface="Maven Pro"/>
              <a:ea typeface="Maven Pro"/>
              <a:cs typeface="Maven Pro"/>
              <a:sym typeface="Maven Pro"/>
            </a:endParaRPr>
          </a:p>
        </p:txBody>
      </p:sp>
      <p:sp>
        <p:nvSpPr>
          <p:cNvPr id="915" name="Google Shape;915;p63"/>
          <p:cNvSpPr/>
          <p:nvPr/>
        </p:nvSpPr>
        <p:spPr>
          <a:xfrm>
            <a:off x="3390475"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Preprocessing</a:t>
            </a:r>
            <a:endParaRPr sz="1700" b="1">
              <a:solidFill>
                <a:schemeClr val="accent6"/>
              </a:solidFill>
              <a:latin typeface="Maven Pro"/>
              <a:ea typeface="Maven Pro"/>
              <a:cs typeface="Maven Pro"/>
              <a:sym typeface="Maven Pro"/>
            </a:endParaRPr>
          </a:p>
        </p:txBody>
      </p:sp>
      <p:sp>
        <p:nvSpPr>
          <p:cNvPr id="916" name="Google Shape;916;p63"/>
          <p:cNvSpPr txBox="1"/>
          <p:nvPr/>
        </p:nvSpPr>
        <p:spPr>
          <a:xfrm>
            <a:off x="3396925" y="2151650"/>
            <a:ext cx="140400" cy="1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917" name="Google Shape;917;p63"/>
          <p:cNvSpPr txBox="1"/>
          <p:nvPr/>
        </p:nvSpPr>
        <p:spPr>
          <a:xfrm>
            <a:off x="2459488" y="2249850"/>
            <a:ext cx="11298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Audio Data</a:t>
            </a:r>
            <a:endParaRPr sz="1200">
              <a:solidFill>
                <a:schemeClr val="dk1"/>
              </a:solidFill>
              <a:latin typeface="Maven Pro"/>
              <a:ea typeface="Maven Pro"/>
              <a:cs typeface="Maven Pro"/>
              <a:sym typeface="Maven Pro"/>
            </a:endParaRPr>
          </a:p>
        </p:txBody>
      </p:sp>
      <p:sp>
        <p:nvSpPr>
          <p:cNvPr id="918" name="Google Shape;918;p63"/>
          <p:cNvSpPr txBox="1"/>
          <p:nvPr/>
        </p:nvSpPr>
        <p:spPr>
          <a:xfrm>
            <a:off x="2390500" y="3261400"/>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EMG Data</a:t>
            </a:r>
            <a:endParaRPr sz="1200">
              <a:solidFill>
                <a:schemeClr val="dk1"/>
              </a:solidFill>
              <a:latin typeface="Maven Pro"/>
              <a:ea typeface="Maven Pro"/>
              <a:cs typeface="Maven Pro"/>
              <a:sym typeface="Maven Pro"/>
            </a:endParaRPr>
          </a:p>
        </p:txBody>
      </p:sp>
      <p:sp>
        <p:nvSpPr>
          <p:cNvPr id="919" name="Google Shape;919;p63"/>
          <p:cNvSpPr txBox="1"/>
          <p:nvPr/>
        </p:nvSpPr>
        <p:spPr>
          <a:xfrm>
            <a:off x="6187675" y="27101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Maven Pro"/>
                <a:ea typeface="Maven Pro"/>
                <a:cs typeface="Maven Pro"/>
                <a:sym typeface="Maven Pro"/>
              </a:rPr>
              <a:t>Features</a:t>
            </a:r>
            <a:endParaRPr sz="1200" b="1">
              <a:solidFill>
                <a:schemeClr val="dk1"/>
              </a:solidFill>
              <a:latin typeface="Maven Pro"/>
              <a:ea typeface="Maven Pro"/>
              <a:cs typeface="Maven Pro"/>
              <a:sym typeface="Maven Pro"/>
            </a:endParaRPr>
          </a:p>
        </p:txBody>
      </p:sp>
      <p:sp>
        <p:nvSpPr>
          <p:cNvPr id="920" name="Google Shape;920;p63"/>
          <p:cNvSpPr txBox="1"/>
          <p:nvPr/>
        </p:nvSpPr>
        <p:spPr>
          <a:xfrm>
            <a:off x="5057884" y="2196288"/>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Labels</a:t>
            </a:r>
            <a:endParaRPr sz="1200">
              <a:solidFill>
                <a:schemeClr val="dk1"/>
              </a:solidFill>
              <a:latin typeface="Maven Pro"/>
              <a:ea typeface="Maven Pro"/>
              <a:cs typeface="Maven Pro"/>
              <a:sym typeface="Maven Pro"/>
            </a:endParaRPr>
          </a:p>
        </p:txBody>
      </p:sp>
      <p:sp>
        <p:nvSpPr>
          <p:cNvPr id="921" name="Google Shape;921;p63"/>
          <p:cNvSpPr/>
          <p:nvPr/>
        </p:nvSpPr>
        <p:spPr>
          <a:xfrm>
            <a:off x="6200900" y="1934100"/>
            <a:ext cx="1536900" cy="631500"/>
          </a:xfrm>
          <a:prstGeom prst="roundRect">
            <a:avLst>
              <a:gd name="adj" fmla="val 16667"/>
            </a:avLst>
          </a:pr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Classifier</a:t>
            </a:r>
            <a:endParaRPr sz="1700" b="1">
              <a:solidFill>
                <a:schemeClr val="accent6"/>
              </a:solidFill>
              <a:latin typeface="Maven Pro"/>
              <a:ea typeface="Maven Pro"/>
              <a:cs typeface="Maven Pro"/>
              <a:sym typeface="Maven Pro"/>
            </a:endParaRPr>
          </a:p>
        </p:txBody>
      </p:sp>
      <p:sp>
        <p:nvSpPr>
          <p:cNvPr id="922" name="Google Shape;922;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cxnSp>
        <p:nvCxnSpPr>
          <p:cNvPr id="923" name="Google Shape;923;p63"/>
          <p:cNvCxnSpPr>
            <a:stCxn id="913" idx="3"/>
          </p:cNvCxnSpPr>
          <p:nvPr/>
        </p:nvCxnSpPr>
        <p:spPr>
          <a:xfrm rot="10800000" flipH="1">
            <a:off x="2540950" y="3626200"/>
            <a:ext cx="828900" cy="4500"/>
          </a:xfrm>
          <a:prstGeom prst="straightConnector1">
            <a:avLst/>
          </a:prstGeom>
          <a:noFill/>
          <a:ln w="19050" cap="flat" cmpd="sng">
            <a:solidFill>
              <a:schemeClr val="dk1"/>
            </a:solidFill>
            <a:prstDash val="solid"/>
            <a:round/>
            <a:headEnd type="none" w="med" len="med"/>
            <a:tailEnd type="triangle" w="med" len="med"/>
          </a:ln>
        </p:spPr>
      </p:cxnSp>
      <p:cxnSp>
        <p:nvCxnSpPr>
          <p:cNvPr id="924" name="Google Shape;924;p63"/>
          <p:cNvCxnSpPr>
            <a:stCxn id="915" idx="3"/>
            <a:endCxn id="925" idx="1"/>
          </p:cNvCxnSpPr>
          <p:nvPr/>
        </p:nvCxnSpPr>
        <p:spPr>
          <a:xfrm>
            <a:off x="5161975" y="3628450"/>
            <a:ext cx="921600" cy="0"/>
          </a:xfrm>
          <a:prstGeom prst="straightConnector1">
            <a:avLst/>
          </a:prstGeom>
          <a:noFill/>
          <a:ln w="19050" cap="flat" cmpd="sng">
            <a:solidFill>
              <a:schemeClr val="dk1"/>
            </a:solidFill>
            <a:prstDash val="solid"/>
            <a:round/>
            <a:headEnd type="none" w="med" len="med"/>
            <a:tailEnd type="triangle" w="med" len="med"/>
          </a:ln>
        </p:spPr>
      </p:cxnSp>
      <p:pic>
        <p:nvPicPr>
          <p:cNvPr id="926" name="Google Shape;926;p63"/>
          <p:cNvPicPr preferRelativeResize="0"/>
          <p:nvPr/>
        </p:nvPicPr>
        <p:blipFill>
          <a:blip r:embed="rId3">
            <a:alphaModFix/>
          </a:blip>
          <a:stretch>
            <a:fillRect/>
          </a:stretch>
        </p:blipFill>
        <p:spPr>
          <a:xfrm>
            <a:off x="112950" y="1479663"/>
            <a:ext cx="1441689" cy="1081261"/>
          </a:xfrm>
          <a:prstGeom prst="rect">
            <a:avLst/>
          </a:prstGeom>
          <a:noFill/>
          <a:ln>
            <a:noFill/>
          </a:ln>
        </p:spPr>
      </p:pic>
      <p:pic>
        <p:nvPicPr>
          <p:cNvPr id="927" name="Google Shape;927;p63"/>
          <p:cNvPicPr preferRelativeResize="0"/>
          <p:nvPr/>
        </p:nvPicPr>
        <p:blipFill>
          <a:blip r:embed="rId4">
            <a:alphaModFix/>
          </a:blip>
          <a:stretch>
            <a:fillRect/>
          </a:stretch>
        </p:blipFill>
        <p:spPr>
          <a:xfrm>
            <a:off x="351975" y="2946025"/>
            <a:ext cx="896149" cy="896149"/>
          </a:xfrm>
          <a:prstGeom prst="rect">
            <a:avLst/>
          </a:prstGeom>
          <a:noFill/>
          <a:ln>
            <a:noFill/>
          </a:ln>
        </p:spPr>
      </p:pic>
      <p:cxnSp>
        <p:nvCxnSpPr>
          <p:cNvPr id="928" name="Google Shape;928;p63"/>
          <p:cNvCxnSpPr>
            <a:stCxn id="921" idx="3"/>
            <a:endCxn id="929" idx="1"/>
          </p:cNvCxnSpPr>
          <p:nvPr/>
        </p:nvCxnSpPr>
        <p:spPr>
          <a:xfrm>
            <a:off x="7737800" y="2249850"/>
            <a:ext cx="335700" cy="0"/>
          </a:xfrm>
          <a:prstGeom prst="straightConnector1">
            <a:avLst/>
          </a:prstGeom>
          <a:noFill/>
          <a:ln w="19050" cap="flat" cmpd="sng">
            <a:solidFill>
              <a:schemeClr val="dk2"/>
            </a:solidFill>
            <a:prstDash val="solid"/>
            <a:round/>
            <a:headEnd type="none" w="med" len="med"/>
            <a:tailEnd type="triangle" w="med" len="med"/>
          </a:ln>
        </p:spPr>
      </p:cxnSp>
      <p:sp>
        <p:nvSpPr>
          <p:cNvPr id="929" name="Google Shape;929;p63"/>
          <p:cNvSpPr txBox="1"/>
          <p:nvPr/>
        </p:nvSpPr>
        <p:spPr>
          <a:xfrm>
            <a:off x="8073500" y="20652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Phonemes</a:t>
            </a:r>
            <a:endParaRPr sz="1200">
              <a:solidFill>
                <a:schemeClr val="dk1"/>
              </a:solidFill>
              <a:latin typeface="Maven Pro"/>
              <a:ea typeface="Maven Pro"/>
              <a:cs typeface="Maven Pro"/>
              <a:sym typeface="Maven Pro"/>
            </a:endParaRPr>
          </a:p>
        </p:txBody>
      </p:sp>
      <p:cxnSp>
        <p:nvCxnSpPr>
          <p:cNvPr id="930" name="Google Shape;930;p63"/>
          <p:cNvCxnSpPr>
            <a:stCxn id="912" idx="3"/>
            <a:endCxn id="914" idx="1"/>
          </p:cNvCxnSpPr>
          <p:nvPr/>
        </p:nvCxnSpPr>
        <p:spPr>
          <a:xfrm>
            <a:off x="2540950" y="2249850"/>
            <a:ext cx="966900" cy="0"/>
          </a:xfrm>
          <a:prstGeom prst="straightConnector1">
            <a:avLst/>
          </a:prstGeom>
          <a:noFill/>
          <a:ln w="19050" cap="flat" cmpd="sng">
            <a:solidFill>
              <a:schemeClr val="dk1"/>
            </a:solidFill>
            <a:prstDash val="solid"/>
            <a:round/>
            <a:headEnd type="none" w="med" len="med"/>
            <a:tailEnd type="triangle" w="med" len="med"/>
          </a:ln>
        </p:spPr>
      </p:cxnSp>
      <p:cxnSp>
        <p:nvCxnSpPr>
          <p:cNvPr id="931" name="Google Shape;931;p63"/>
          <p:cNvCxnSpPr>
            <a:stCxn id="914" idx="3"/>
            <a:endCxn id="921" idx="1"/>
          </p:cNvCxnSpPr>
          <p:nvPr/>
        </p:nvCxnSpPr>
        <p:spPr>
          <a:xfrm>
            <a:off x="5044675" y="2249850"/>
            <a:ext cx="1156200" cy="0"/>
          </a:xfrm>
          <a:prstGeom prst="straightConnector1">
            <a:avLst/>
          </a:prstGeom>
          <a:noFill/>
          <a:ln w="19050" cap="flat" cmpd="sng">
            <a:solidFill>
              <a:schemeClr val="dk1"/>
            </a:solidFill>
            <a:prstDash val="solid"/>
            <a:round/>
            <a:headEnd type="none" w="med" len="med"/>
            <a:tailEnd type="triangle" w="med" len="med"/>
          </a:ln>
        </p:spPr>
      </p:cxnSp>
      <p:sp>
        <p:nvSpPr>
          <p:cNvPr id="925" name="Google Shape;925;p63"/>
          <p:cNvSpPr/>
          <p:nvPr/>
        </p:nvSpPr>
        <p:spPr>
          <a:xfrm>
            <a:off x="6083600" y="3223900"/>
            <a:ext cx="1771500" cy="809100"/>
          </a:xfrm>
          <a:prstGeom prst="roundRect">
            <a:avLst>
              <a:gd name="adj" fmla="val 16667"/>
            </a:avLst>
          </a:prstGeom>
          <a:solidFill>
            <a:schemeClr val="accent2"/>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Feature Extractor</a:t>
            </a:r>
            <a:endParaRPr sz="1700" b="1">
              <a:solidFill>
                <a:schemeClr val="accent6"/>
              </a:solidFill>
              <a:latin typeface="Maven Pro"/>
              <a:ea typeface="Maven Pro"/>
              <a:cs typeface="Maven Pro"/>
              <a:sym typeface="Maven Pro"/>
            </a:endParaRPr>
          </a:p>
        </p:txBody>
      </p:sp>
      <p:cxnSp>
        <p:nvCxnSpPr>
          <p:cNvPr id="932" name="Google Shape;932;p63"/>
          <p:cNvCxnSpPr>
            <a:stCxn id="925" idx="0"/>
            <a:endCxn id="921" idx="2"/>
          </p:cNvCxnSpPr>
          <p:nvPr/>
        </p:nvCxnSpPr>
        <p:spPr>
          <a:xfrm rot="10800000">
            <a:off x="6969350" y="2565700"/>
            <a:ext cx="0" cy="658200"/>
          </a:xfrm>
          <a:prstGeom prst="straightConnector1">
            <a:avLst/>
          </a:prstGeom>
          <a:noFill/>
          <a:ln w="19050" cap="flat" cmpd="sng">
            <a:solidFill>
              <a:srgbClr val="CC0000"/>
            </a:solidFill>
            <a:prstDash val="solid"/>
            <a:round/>
            <a:headEnd type="none" w="med" len="med"/>
            <a:tailEnd type="triangle" w="med" len="med"/>
          </a:ln>
        </p:spPr>
      </p:cxnSp>
      <p:sp>
        <p:nvSpPr>
          <p:cNvPr id="933" name="Google Shape;933;p63"/>
          <p:cNvSpPr txBox="1"/>
          <p:nvPr/>
        </p:nvSpPr>
        <p:spPr>
          <a:xfrm>
            <a:off x="5057875" y="3117048"/>
            <a:ext cx="112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Processed Data</a:t>
            </a:r>
            <a:endParaRPr sz="1200">
              <a:solidFill>
                <a:schemeClr val="dk1"/>
              </a:solidFill>
              <a:latin typeface="Maven Pro"/>
              <a:ea typeface="Maven Pro"/>
              <a:cs typeface="Maven Pro"/>
              <a:sym typeface="Maven Pro"/>
            </a:endParaRPr>
          </a:p>
        </p:txBody>
      </p:sp>
      <p:cxnSp>
        <p:nvCxnSpPr>
          <p:cNvPr id="934" name="Google Shape;934;p63"/>
          <p:cNvCxnSpPr/>
          <p:nvPr/>
        </p:nvCxnSpPr>
        <p:spPr>
          <a:xfrm>
            <a:off x="624075" y="4640225"/>
            <a:ext cx="699600" cy="0"/>
          </a:xfrm>
          <a:prstGeom prst="straightConnector1">
            <a:avLst/>
          </a:prstGeom>
          <a:noFill/>
          <a:ln w="28575" cap="flat" cmpd="sng">
            <a:solidFill>
              <a:schemeClr val="dk2"/>
            </a:solidFill>
            <a:prstDash val="solid"/>
            <a:round/>
            <a:headEnd type="none" w="med" len="med"/>
            <a:tailEnd type="none" w="med" len="med"/>
          </a:ln>
        </p:spPr>
      </p:cxnSp>
      <p:cxnSp>
        <p:nvCxnSpPr>
          <p:cNvPr id="935" name="Google Shape;935;p63"/>
          <p:cNvCxnSpPr/>
          <p:nvPr/>
        </p:nvCxnSpPr>
        <p:spPr>
          <a:xfrm>
            <a:off x="624075" y="4946650"/>
            <a:ext cx="699600" cy="0"/>
          </a:xfrm>
          <a:prstGeom prst="straightConnector1">
            <a:avLst/>
          </a:prstGeom>
          <a:noFill/>
          <a:ln w="28575" cap="flat" cmpd="sng">
            <a:solidFill>
              <a:schemeClr val="dk2"/>
            </a:solidFill>
            <a:prstDash val="dash"/>
            <a:round/>
            <a:headEnd type="none" w="med" len="med"/>
            <a:tailEnd type="none" w="med" len="med"/>
          </a:ln>
        </p:spPr>
      </p:cxnSp>
      <p:sp>
        <p:nvSpPr>
          <p:cNvPr id="936" name="Google Shape;936;p63"/>
          <p:cNvSpPr txBox="1"/>
          <p:nvPr/>
        </p:nvSpPr>
        <p:spPr>
          <a:xfrm>
            <a:off x="1358850" y="47498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Training Only</a:t>
            </a:r>
            <a:endParaRPr>
              <a:solidFill>
                <a:schemeClr val="dk1"/>
              </a:solidFill>
              <a:latin typeface="Maven Pro"/>
              <a:ea typeface="Maven Pro"/>
              <a:cs typeface="Maven Pro"/>
              <a:sym typeface="Maven Pro"/>
            </a:endParaRPr>
          </a:p>
        </p:txBody>
      </p:sp>
      <p:sp>
        <p:nvSpPr>
          <p:cNvPr id="937" name="Google Shape;937;p63"/>
          <p:cNvSpPr txBox="1"/>
          <p:nvPr/>
        </p:nvSpPr>
        <p:spPr>
          <a:xfrm>
            <a:off x="1358850" y="44429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Final System</a:t>
            </a:r>
            <a:endParaRPr>
              <a:solidFill>
                <a:schemeClr val="dk1"/>
              </a:solidFill>
              <a:latin typeface="Maven Pro"/>
              <a:ea typeface="Maven Pro"/>
              <a:cs typeface="Maven Pro"/>
              <a:sym typeface="Maven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6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What is in the signal?</a:t>
            </a:r>
            <a:endParaRPr>
              <a:latin typeface="Maven Pro Medium"/>
              <a:ea typeface="Maven Pro Medium"/>
              <a:cs typeface="Maven Pro Medium"/>
              <a:sym typeface="Maven Pro Medium"/>
            </a:endParaRPr>
          </a:p>
        </p:txBody>
      </p:sp>
      <p:sp>
        <p:nvSpPr>
          <p:cNvPr id="943" name="Google Shape;943;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
        <p:nvSpPr>
          <p:cNvPr id="944" name="Google Shape;944;p64"/>
          <p:cNvSpPr txBox="1">
            <a:spLocks noGrp="1"/>
          </p:cNvSpPr>
          <p:nvPr>
            <p:ph type="subTitle" idx="4294967295"/>
          </p:nvPr>
        </p:nvSpPr>
        <p:spPr>
          <a:xfrm>
            <a:off x="799375" y="1695625"/>
            <a:ext cx="4398600" cy="274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1"/>
                </a:solidFill>
              </a:rPr>
              <a:t>Motor Unit Action Potential (MUAP)</a:t>
            </a:r>
            <a:endParaRPr sz="1800" b="1">
              <a:solidFill>
                <a:schemeClr val="accent1"/>
              </a:solidFill>
            </a:endParaRPr>
          </a:p>
          <a:p>
            <a:pPr marL="457200" lvl="0" indent="-330200" algn="l" rtl="0">
              <a:spcBef>
                <a:spcPts val="0"/>
              </a:spcBef>
              <a:spcAft>
                <a:spcPts val="0"/>
              </a:spcAft>
              <a:buSzPts val="1600"/>
              <a:buChar char="●"/>
            </a:pPr>
            <a:r>
              <a:rPr lang="en" sz="1600"/>
              <a:t>Voltage from the collective MUAP produced by all recruited Motor Units</a:t>
            </a:r>
            <a:endParaRPr sz="1600"/>
          </a:p>
          <a:p>
            <a:pPr marL="0" lvl="0" indent="0" algn="l" rtl="0">
              <a:spcBef>
                <a:spcPts val="0"/>
              </a:spcBef>
              <a:spcAft>
                <a:spcPts val="0"/>
              </a:spcAft>
              <a:buNone/>
            </a:pPr>
            <a:endParaRPr sz="1500"/>
          </a:p>
          <a:p>
            <a:pPr marL="0" lvl="0" indent="0" algn="l" rtl="0">
              <a:spcBef>
                <a:spcPts val="0"/>
              </a:spcBef>
              <a:spcAft>
                <a:spcPts val="0"/>
              </a:spcAft>
              <a:buNone/>
            </a:pPr>
            <a:endParaRPr sz="500"/>
          </a:p>
          <a:p>
            <a:pPr marL="0" lvl="0" indent="0" algn="l" rtl="0">
              <a:spcBef>
                <a:spcPts val="0"/>
              </a:spcBef>
              <a:spcAft>
                <a:spcPts val="0"/>
              </a:spcAft>
              <a:buNone/>
            </a:pPr>
            <a:r>
              <a:rPr lang="en" sz="1800" b="1">
                <a:solidFill>
                  <a:schemeClr val="accent1"/>
                </a:solidFill>
              </a:rPr>
              <a:t>Motor Unit Recruitment Frequency</a:t>
            </a:r>
            <a:endParaRPr sz="1800" b="1">
              <a:solidFill>
                <a:schemeClr val="accent1"/>
              </a:solidFill>
            </a:endParaRPr>
          </a:p>
          <a:p>
            <a:pPr marL="457200" lvl="0" indent="-330200" algn="l" rtl="0">
              <a:spcBef>
                <a:spcPts val="0"/>
              </a:spcBef>
              <a:spcAft>
                <a:spcPts val="0"/>
              </a:spcAft>
              <a:buSzPts val="1600"/>
              <a:buChar char="●"/>
            </a:pPr>
            <a:r>
              <a:rPr lang="en" sz="1600"/>
              <a:t>Rate at which neighbouring neurons are recruited</a:t>
            </a:r>
            <a:endParaRPr sz="1600"/>
          </a:p>
          <a:p>
            <a:pPr marL="0" lvl="0" indent="0" algn="l" rtl="0">
              <a:spcBef>
                <a:spcPts val="0"/>
              </a:spcBef>
              <a:spcAft>
                <a:spcPts val="0"/>
              </a:spcAft>
              <a:buNone/>
            </a:pPr>
            <a:endParaRPr sz="1500"/>
          </a:p>
          <a:p>
            <a:pPr marL="0" lvl="0" indent="0" algn="l" rtl="0">
              <a:spcBef>
                <a:spcPts val="0"/>
              </a:spcBef>
              <a:spcAft>
                <a:spcPts val="0"/>
              </a:spcAft>
              <a:buNone/>
            </a:pPr>
            <a:endParaRPr sz="15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a:solidFill>
                <a:schemeClr val="accent1"/>
              </a:solidFill>
              <a:latin typeface="Maven Pro Medium"/>
              <a:ea typeface="Maven Pro Medium"/>
              <a:cs typeface="Maven Pro Medium"/>
              <a:sym typeface="Maven Pro Medium"/>
            </a:endParaRPr>
          </a:p>
        </p:txBody>
      </p:sp>
      <p:pic>
        <p:nvPicPr>
          <p:cNvPr id="945" name="Google Shape;945;p64"/>
          <p:cNvPicPr preferRelativeResize="0"/>
          <p:nvPr/>
        </p:nvPicPr>
        <p:blipFill>
          <a:blip r:embed="rId3">
            <a:alphaModFix/>
          </a:blip>
          <a:stretch>
            <a:fillRect/>
          </a:stretch>
        </p:blipFill>
        <p:spPr>
          <a:xfrm>
            <a:off x="5455425" y="2631800"/>
            <a:ext cx="2817063" cy="2414625"/>
          </a:xfrm>
          <a:prstGeom prst="rect">
            <a:avLst/>
          </a:prstGeom>
          <a:noFill/>
          <a:ln w="9525" cap="flat" cmpd="sng">
            <a:solidFill>
              <a:schemeClr val="dk1"/>
            </a:solidFill>
            <a:prstDash val="solid"/>
            <a:round/>
            <a:headEnd type="none" w="sm" len="sm"/>
            <a:tailEnd type="none" w="sm" len="sm"/>
          </a:ln>
        </p:spPr>
      </p:pic>
      <p:pic>
        <p:nvPicPr>
          <p:cNvPr id="946" name="Google Shape;946;p64" title="composi-o-do-sinal-emg-l (1).jpg"/>
          <p:cNvPicPr preferRelativeResize="0"/>
          <p:nvPr/>
        </p:nvPicPr>
        <p:blipFill rotWithShape="1">
          <a:blip r:embed="rId4">
            <a:alphaModFix/>
          </a:blip>
          <a:srcRect l="19101" t="22939" r="31693" b="6781"/>
          <a:stretch/>
        </p:blipFill>
        <p:spPr>
          <a:xfrm>
            <a:off x="5855338" y="313950"/>
            <a:ext cx="2017249" cy="2160776"/>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6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How do we estimate what is below the signal?</a:t>
            </a:r>
            <a:endParaRPr>
              <a:latin typeface="Maven Pro Medium"/>
              <a:ea typeface="Maven Pro Medium"/>
              <a:cs typeface="Maven Pro Medium"/>
              <a:sym typeface="Maven Pro Medium"/>
            </a:endParaRPr>
          </a:p>
        </p:txBody>
      </p:sp>
      <p:sp>
        <p:nvSpPr>
          <p:cNvPr id="952" name="Google Shape;952;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953" name="Google Shape;953;p65"/>
          <p:cNvSpPr txBox="1">
            <a:spLocks noGrp="1"/>
          </p:cNvSpPr>
          <p:nvPr>
            <p:ph type="subTitle" idx="4294967295"/>
          </p:nvPr>
        </p:nvSpPr>
        <p:spPr>
          <a:xfrm>
            <a:off x="873975" y="1861650"/>
            <a:ext cx="3884700" cy="29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1"/>
                </a:solidFill>
              </a:rPr>
              <a:t>Continuous Wavelet Transform</a:t>
            </a:r>
            <a:endParaRPr sz="1800" b="1">
              <a:solidFill>
                <a:schemeClr val="accent1"/>
              </a:solidFill>
            </a:endParaRPr>
          </a:p>
          <a:p>
            <a:pPr marL="457200" lvl="0" indent="-330200" algn="l" rtl="0">
              <a:spcBef>
                <a:spcPts val="0"/>
              </a:spcBef>
              <a:spcAft>
                <a:spcPts val="0"/>
              </a:spcAft>
              <a:buSzPts val="1600"/>
              <a:buChar char="●"/>
            </a:pPr>
            <a:r>
              <a:rPr lang="en" sz="1600"/>
              <a:t>Ruler for measuring Time and Frequency domain</a:t>
            </a:r>
            <a:endParaRPr sz="1600"/>
          </a:p>
          <a:p>
            <a:pPr marL="0" lvl="0" indent="0" algn="l" rtl="0">
              <a:spcBef>
                <a:spcPts val="0"/>
              </a:spcBef>
              <a:spcAft>
                <a:spcPts val="0"/>
              </a:spcAft>
              <a:buNone/>
            </a:pPr>
            <a:endParaRPr sz="1500"/>
          </a:p>
          <a:p>
            <a:pPr marL="0" lvl="0" indent="0" algn="l" rtl="0">
              <a:spcBef>
                <a:spcPts val="0"/>
              </a:spcBef>
              <a:spcAft>
                <a:spcPts val="0"/>
              </a:spcAft>
              <a:buNone/>
            </a:pPr>
            <a:r>
              <a:rPr lang="en" sz="1800" b="1">
                <a:solidFill>
                  <a:schemeClr val="accent1"/>
                </a:solidFill>
              </a:rPr>
              <a:t>Muscle Activity Approximation</a:t>
            </a:r>
            <a:endParaRPr sz="1800" b="1">
              <a:solidFill>
                <a:schemeClr val="accent1"/>
              </a:solidFill>
            </a:endParaRPr>
          </a:p>
          <a:p>
            <a:pPr marL="457200" lvl="0" indent="-330200" algn="l" rtl="0">
              <a:spcBef>
                <a:spcPts val="0"/>
              </a:spcBef>
              <a:spcAft>
                <a:spcPts val="0"/>
              </a:spcAft>
              <a:buSzPts val="1600"/>
              <a:buChar char="●"/>
            </a:pPr>
            <a:r>
              <a:rPr lang="en" sz="1600" b="1"/>
              <a:t>Twitch</a:t>
            </a:r>
            <a:r>
              <a:rPr lang="en" sz="1600"/>
              <a:t>: High Frequency, Low Energy</a:t>
            </a:r>
            <a:endParaRPr sz="1600"/>
          </a:p>
          <a:p>
            <a:pPr marL="457200" lvl="0" indent="-330200" algn="l" rtl="0">
              <a:spcBef>
                <a:spcPts val="0"/>
              </a:spcBef>
              <a:spcAft>
                <a:spcPts val="0"/>
              </a:spcAft>
              <a:buSzPts val="1600"/>
              <a:buChar char="●"/>
            </a:pPr>
            <a:r>
              <a:rPr lang="en" sz="1600" b="1"/>
              <a:t>Pulse</a:t>
            </a:r>
            <a:r>
              <a:rPr lang="en" sz="1600"/>
              <a:t>: Pre-contraction</a:t>
            </a:r>
            <a:endParaRPr sz="1600"/>
          </a:p>
          <a:p>
            <a:pPr marL="457200" lvl="0" indent="-330200" algn="l" rtl="0">
              <a:spcBef>
                <a:spcPts val="0"/>
              </a:spcBef>
              <a:spcAft>
                <a:spcPts val="0"/>
              </a:spcAft>
              <a:buSzPts val="1600"/>
              <a:buChar char="●"/>
            </a:pPr>
            <a:r>
              <a:rPr lang="en" sz="1600" b="1"/>
              <a:t>Tension</a:t>
            </a:r>
            <a:r>
              <a:rPr lang="en" sz="1600"/>
              <a:t>: Prolonged muscle activation</a:t>
            </a:r>
            <a:endParaRPr sz="1600"/>
          </a:p>
          <a:p>
            <a:pPr marL="0" lvl="0" indent="0" algn="l" rtl="0">
              <a:spcBef>
                <a:spcPts val="0"/>
              </a:spcBef>
              <a:spcAft>
                <a:spcPts val="0"/>
              </a:spcAft>
              <a:buNone/>
            </a:pPr>
            <a:endParaRPr sz="1500"/>
          </a:p>
          <a:p>
            <a:pPr marL="0" lvl="0" indent="0" algn="l" rtl="0">
              <a:spcBef>
                <a:spcPts val="0"/>
              </a:spcBef>
              <a:spcAft>
                <a:spcPts val="0"/>
              </a:spcAft>
              <a:buNone/>
            </a:pPr>
            <a:endParaRPr sz="15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a:solidFill>
                <a:schemeClr val="accent1"/>
              </a:solidFill>
              <a:latin typeface="Maven Pro Medium"/>
              <a:ea typeface="Maven Pro Medium"/>
              <a:cs typeface="Maven Pro Medium"/>
              <a:sym typeface="Maven Pro Medium"/>
            </a:endParaRPr>
          </a:p>
        </p:txBody>
      </p:sp>
      <p:pic>
        <p:nvPicPr>
          <p:cNvPr id="954" name="Google Shape;954;p65" title="Screenshot 2025-05-09 at 15.01.59.png"/>
          <p:cNvPicPr preferRelativeResize="0"/>
          <p:nvPr/>
        </p:nvPicPr>
        <p:blipFill>
          <a:blip r:embed="rId3">
            <a:alphaModFix/>
          </a:blip>
          <a:stretch>
            <a:fillRect/>
          </a:stretch>
        </p:blipFill>
        <p:spPr>
          <a:xfrm>
            <a:off x="5102072" y="3887338"/>
            <a:ext cx="3165000" cy="714147"/>
          </a:xfrm>
          <a:prstGeom prst="rect">
            <a:avLst/>
          </a:prstGeom>
          <a:noFill/>
          <a:ln w="9525" cap="flat" cmpd="sng">
            <a:solidFill>
              <a:schemeClr val="dk1"/>
            </a:solidFill>
            <a:prstDash val="solid"/>
            <a:round/>
            <a:headEnd type="none" w="sm" len="sm"/>
            <a:tailEnd type="none" w="sm" len="sm"/>
          </a:ln>
        </p:spPr>
      </p:pic>
      <p:pic>
        <p:nvPicPr>
          <p:cNvPr id="955" name="Google Shape;955;p65"/>
          <p:cNvPicPr preferRelativeResize="0"/>
          <p:nvPr/>
        </p:nvPicPr>
        <p:blipFill>
          <a:blip r:embed="rId4">
            <a:alphaModFix/>
          </a:blip>
          <a:stretch>
            <a:fillRect/>
          </a:stretch>
        </p:blipFill>
        <p:spPr>
          <a:xfrm>
            <a:off x="6685501" y="1615250"/>
            <a:ext cx="1912975" cy="1912975"/>
          </a:xfrm>
          <a:prstGeom prst="rect">
            <a:avLst/>
          </a:prstGeom>
          <a:noFill/>
          <a:ln w="9525" cap="flat" cmpd="sng">
            <a:solidFill>
              <a:schemeClr val="dk1"/>
            </a:solidFill>
            <a:prstDash val="solid"/>
            <a:round/>
            <a:headEnd type="none" w="sm" len="sm"/>
            <a:tailEnd type="none" w="sm" len="sm"/>
          </a:ln>
        </p:spPr>
      </p:pic>
      <p:pic>
        <p:nvPicPr>
          <p:cNvPr id="956" name="Google Shape;956;p65" title="composi-o-do-sinal-emg-l (1).jpg"/>
          <p:cNvPicPr preferRelativeResize="0"/>
          <p:nvPr/>
        </p:nvPicPr>
        <p:blipFill rotWithShape="1">
          <a:blip r:embed="rId5">
            <a:alphaModFix/>
          </a:blip>
          <a:srcRect l="19101" t="22939" r="31693" b="6781"/>
          <a:stretch/>
        </p:blipFill>
        <p:spPr>
          <a:xfrm>
            <a:off x="4758663" y="1615250"/>
            <a:ext cx="1785902" cy="1912977"/>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Feature Extraction</a:t>
            </a:r>
            <a:endParaRPr>
              <a:latin typeface="Maven Pro Medium"/>
              <a:ea typeface="Maven Pro Medium"/>
              <a:cs typeface="Maven Pro Medium"/>
              <a:sym typeface="Maven Pro Medium"/>
            </a:endParaRPr>
          </a:p>
        </p:txBody>
      </p:sp>
      <p:sp>
        <p:nvSpPr>
          <p:cNvPr id="962" name="Google Shape;962;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963" name="Google Shape;963;p66"/>
          <p:cNvSpPr txBox="1">
            <a:spLocks noGrp="1"/>
          </p:cNvSpPr>
          <p:nvPr>
            <p:ph type="subTitle" idx="4294967295"/>
          </p:nvPr>
        </p:nvSpPr>
        <p:spPr>
          <a:xfrm>
            <a:off x="803700" y="1425200"/>
            <a:ext cx="3578400" cy="67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1"/>
                </a:solidFill>
              </a:rPr>
              <a:t>Energy/Frequency</a:t>
            </a:r>
            <a:endParaRPr sz="1600" b="1">
              <a:solidFill>
                <a:schemeClr val="accent1"/>
              </a:solidFill>
            </a:endParaRPr>
          </a:p>
          <a:p>
            <a:pPr marL="457200" lvl="0" indent="-323850" algn="l" rtl="0">
              <a:spcBef>
                <a:spcPts val="0"/>
              </a:spcBef>
              <a:spcAft>
                <a:spcPts val="0"/>
              </a:spcAft>
              <a:buSzPts val="1500"/>
              <a:buChar char="●"/>
            </a:pPr>
            <a:r>
              <a:rPr lang="en" sz="1500"/>
              <a:t>Activation Frequency Bands</a:t>
            </a:r>
            <a:endParaRPr sz="15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600">
              <a:solidFill>
                <a:schemeClr val="accent1"/>
              </a:solidFill>
              <a:latin typeface="Maven Pro Medium"/>
              <a:ea typeface="Maven Pro Medium"/>
              <a:cs typeface="Maven Pro Medium"/>
              <a:sym typeface="Maven Pro Medium"/>
            </a:endParaRPr>
          </a:p>
        </p:txBody>
      </p:sp>
      <p:pic>
        <p:nvPicPr>
          <p:cNvPr id="964" name="Google Shape;964;p66"/>
          <p:cNvPicPr preferRelativeResize="0"/>
          <p:nvPr/>
        </p:nvPicPr>
        <p:blipFill rotWithShape="1">
          <a:blip r:embed="rId3">
            <a:alphaModFix/>
          </a:blip>
          <a:srcRect b="10088"/>
          <a:stretch/>
        </p:blipFill>
        <p:spPr>
          <a:xfrm>
            <a:off x="4641825" y="1425200"/>
            <a:ext cx="3914949" cy="3150074"/>
          </a:xfrm>
          <a:prstGeom prst="rect">
            <a:avLst/>
          </a:prstGeom>
          <a:noFill/>
          <a:ln w="9525" cap="flat" cmpd="sng">
            <a:solidFill>
              <a:schemeClr val="dk1"/>
            </a:solidFill>
            <a:prstDash val="solid"/>
            <a:round/>
            <a:headEnd type="none" w="sm" len="sm"/>
            <a:tailEnd type="none" w="sm" len="sm"/>
          </a:ln>
        </p:spPr>
      </p:pic>
      <p:sp>
        <p:nvSpPr>
          <p:cNvPr id="965" name="Google Shape;965;p66"/>
          <p:cNvSpPr txBox="1"/>
          <p:nvPr/>
        </p:nvSpPr>
        <p:spPr>
          <a:xfrm>
            <a:off x="803700" y="2195900"/>
            <a:ext cx="3578400" cy="72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1"/>
                </a:solidFill>
                <a:latin typeface="Maven Pro"/>
                <a:ea typeface="Maven Pro"/>
                <a:cs typeface="Maven Pro"/>
                <a:sym typeface="Maven Pro"/>
              </a:rPr>
              <a:t>Peak Magnitude</a:t>
            </a:r>
            <a:endParaRPr sz="1600" b="1">
              <a:solidFill>
                <a:schemeClr val="accent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Activation Strength</a:t>
            </a:r>
            <a:endParaRPr>
              <a:solidFill>
                <a:schemeClr val="dk1"/>
              </a:solidFill>
              <a:latin typeface="Maven Pro"/>
              <a:ea typeface="Maven Pro"/>
              <a:cs typeface="Maven Pro"/>
              <a:sym typeface="Maven Pro"/>
            </a:endParaRPr>
          </a:p>
        </p:txBody>
      </p:sp>
      <p:sp>
        <p:nvSpPr>
          <p:cNvPr id="966" name="Google Shape;966;p66"/>
          <p:cNvSpPr txBox="1"/>
          <p:nvPr/>
        </p:nvSpPr>
        <p:spPr>
          <a:xfrm>
            <a:off x="803700" y="2917700"/>
            <a:ext cx="3578400" cy="67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1"/>
                </a:solidFill>
                <a:latin typeface="Maven Pro"/>
                <a:ea typeface="Maven Pro"/>
                <a:cs typeface="Maven Pro"/>
                <a:sym typeface="Maven Pro"/>
              </a:rPr>
              <a:t>Dominant Sub-Frequency</a:t>
            </a:r>
            <a:endParaRPr sz="1600" b="1">
              <a:solidFill>
                <a:schemeClr val="accent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Localized activation frequency</a:t>
            </a:r>
            <a:endParaRPr>
              <a:solidFill>
                <a:schemeClr val="dk1"/>
              </a:solidFill>
              <a:latin typeface="Maven Pro"/>
              <a:ea typeface="Maven Pro"/>
              <a:cs typeface="Maven Pro"/>
              <a:sym typeface="Maven Pro"/>
            </a:endParaRPr>
          </a:p>
        </p:txBody>
      </p:sp>
      <p:sp>
        <p:nvSpPr>
          <p:cNvPr id="967" name="Google Shape;967;p66"/>
          <p:cNvSpPr txBox="1"/>
          <p:nvPr/>
        </p:nvSpPr>
        <p:spPr>
          <a:xfrm>
            <a:off x="803700" y="3592100"/>
            <a:ext cx="37683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1"/>
                </a:solidFill>
                <a:latin typeface="Maven Pro"/>
                <a:ea typeface="Maven Pro"/>
                <a:cs typeface="Maven Pro"/>
                <a:sym typeface="Maven Pro"/>
              </a:rPr>
              <a:t>Turns</a:t>
            </a:r>
            <a:endParaRPr sz="1600" b="1">
              <a:solidFill>
                <a:schemeClr val="accent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Amount of signal peaks and valleys</a:t>
            </a: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7"/>
          <p:cNvSpPr/>
          <p:nvPr/>
        </p:nvSpPr>
        <p:spPr>
          <a:xfrm>
            <a:off x="157650" y="1265875"/>
            <a:ext cx="8828700" cy="31485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baseline="-25000">
              <a:latin typeface="Maven Pro"/>
              <a:ea typeface="Maven Pro"/>
              <a:cs typeface="Maven Pro"/>
              <a:sym typeface="Maven Pro"/>
            </a:endParaRPr>
          </a:p>
        </p:txBody>
      </p:sp>
      <p:sp>
        <p:nvSpPr>
          <p:cNvPr id="973" name="Google Shape;973;p6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Data Pipeline</a:t>
            </a:r>
            <a:endParaRPr>
              <a:latin typeface="Maven Pro Medium"/>
              <a:ea typeface="Maven Pro Medium"/>
              <a:cs typeface="Maven Pro Medium"/>
              <a:sym typeface="Maven Pro Medium"/>
            </a:endParaRPr>
          </a:p>
          <a:p>
            <a:pPr marL="0" lvl="0" indent="0" algn="ctr" rtl="0">
              <a:spcBef>
                <a:spcPts val="0"/>
              </a:spcBef>
              <a:spcAft>
                <a:spcPts val="0"/>
              </a:spcAft>
              <a:buNone/>
            </a:pPr>
            <a:endParaRPr>
              <a:latin typeface="Maven Pro Medium"/>
              <a:ea typeface="Maven Pro Medium"/>
              <a:cs typeface="Maven Pro Medium"/>
              <a:sym typeface="Maven Pro Medium"/>
            </a:endParaRPr>
          </a:p>
        </p:txBody>
      </p:sp>
      <p:sp>
        <p:nvSpPr>
          <p:cNvPr id="974" name="Google Shape;974;p67"/>
          <p:cNvSpPr/>
          <p:nvPr/>
        </p:nvSpPr>
        <p:spPr>
          <a:xfrm>
            <a:off x="569050" y="1860450"/>
            <a:ext cx="1971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Maven Pro"/>
                <a:ea typeface="Maven Pro"/>
                <a:cs typeface="Maven Pro"/>
                <a:sym typeface="Maven Pro"/>
              </a:rPr>
              <a:t>     </a:t>
            </a:r>
            <a:r>
              <a:rPr lang="en" sz="1700" b="1">
                <a:solidFill>
                  <a:schemeClr val="accent6"/>
                </a:solidFill>
                <a:latin typeface="Maven Pro"/>
                <a:ea typeface="Maven Pro"/>
                <a:cs typeface="Maven Pro"/>
                <a:sym typeface="Maven Pro"/>
              </a:rPr>
              <a:t>Microphone</a:t>
            </a:r>
            <a:endParaRPr sz="1700" b="1">
              <a:solidFill>
                <a:schemeClr val="accent6"/>
              </a:solidFill>
              <a:latin typeface="Maven Pro"/>
              <a:ea typeface="Maven Pro"/>
              <a:cs typeface="Maven Pro"/>
              <a:sym typeface="Maven Pro"/>
            </a:endParaRPr>
          </a:p>
        </p:txBody>
      </p:sp>
      <p:sp>
        <p:nvSpPr>
          <p:cNvPr id="975" name="Google Shape;975;p67"/>
          <p:cNvSpPr/>
          <p:nvPr/>
        </p:nvSpPr>
        <p:spPr>
          <a:xfrm>
            <a:off x="569050" y="3226150"/>
            <a:ext cx="19719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accent6"/>
                </a:solidFill>
                <a:latin typeface="Maven Pro"/>
                <a:ea typeface="Maven Pro"/>
                <a:cs typeface="Maven Pro"/>
                <a:sym typeface="Maven Pro"/>
              </a:rPr>
              <a:t>   </a:t>
            </a:r>
            <a:r>
              <a:rPr lang="en" sz="1700" b="1">
                <a:solidFill>
                  <a:schemeClr val="accent6"/>
                </a:solidFill>
                <a:latin typeface="Maven Pro"/>
                <a:ea typeface="Maven Pro"/>
                <a:cs typeface="Maven Pro"/>
                <a:sym typeface="Maven Pro"/>
              </a:rPr>
              <a:t>Sensors</a:t>
            </a:r>
            <a:endParaRPr sz="1700" b="1">
              <a:solidFill>
                <a:schemeClr val="accent6"/>
              </a:solidFill>
              <a:latin typeface="Maven Pro"/>
              <a:ea typeface="Maven Pro"/>
              <a:cs typeface="Maven Pro"/>
              <a:sym typeface="Maven Pro"/>
            </a:endParaRPr>
          </a:p>
        </p:txBody>
      </p:sp>
      <p:sp>
        <p:nvSpPr>
          <p:cNvPr id="976" name="Google Shape;976;p67"/>
          <p:cNvSpPr/>
          <p:nvPr/>
        </p:nvSpPr>
        <p:spPr>
          <a:xfrm>
            <a:off x="3507775" y="1860450"/>
            <a:ext cx="1536900" cy="778800"/>
          </a:xfrm>
          <a:prstGeom prst="roundRect">
            <a:avLst>
              <a:gd name="adj" fmla="val 16667"/>
            </a:avLst>
          </a:prstGeom>
          <a:solidFill>
            <a:schemeClr val="accent2"/>
          </a:solid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Labeling</a:t>
            </a:r>
            <a:endParaRPr sz="1700" b="1">
              <a:solidFill>
                <a:schemeClr val="accent6"/>
              </a:solidFill>
              <a:latin typeface="Maven Pro"/>
              <a:ea typeface="Maven Pro"/>
              <a:cs typeface="Maven Pro"/>
              <a:sym typeface="Maven Pro"/>
            </a:endParaRPr>
          </a:p>
        </p:txBody>
      </p:sp>
      <p:sp>
        <p:nvSpPr>
          <p:cNvPr id="977" name="Google Shape;977;p67"/>
          <p:cNvSpPr/>
          <p:nvPr/>
        </p:nvSpPr>
        <p:spPr>
          <a:xfrm>
            <a:off x="3390475"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Preprocessing</a:t>
            </a:r>
            <a:endParaRPr sz="1700" b="1">
              <a:solidFill>
                <a:schemeClr val="accent6"/>
              </a:solidFill>
              <a:latin typeface="Maven Pro"/>
              <a:ea typeface="Maven Pro"/>
              <a:cs typeface="Maven Pro"/>
              <a:sym typeface="Maven Pro"/>
            </a:endParaRPr>
          </a:p>
        </p:txBody>
      </p:sp>
      <p:sp>
        <p:nvSpPr>
          <p:cNvPr id="978" name="Google Shape;978;p67"/>
          <p:cNvSpPr txBox="1"/>
          <p:nvPr/>
        </p:nvSpPr>
        <p:spPr>
          <a:xfrm>
            <a:off x="3396925" y="2151650"/>
            <a:ext cx="140400" cy="1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979" name="Google Shape;979;p67"/>
          <p:cNvSpPr txBox="1"/>
          <p:nvPr/>
        </p:nvSpPr>
        <p:spPr>
          <a:xfrm>
            <a:off x="2459488" y="2249850"/>
            <a:ext cx="11298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Audio Data</a:t>
            </a:r>
            <a:endParaRPr sz="1200">
              <a:solidFill>
                <a:schemeClr val="dk1"/>
              </a:solidFill>
              <a:latin typeface="Maven Pro"/>
              <a:ea typeface="Maven Pro"/>
              <a:cs typeface="Maven Pro"/>
              <a:sym typeface="Maven Pro"/>
            </a:endParaRPr>
          </a:p>
        </p:txBody>
      </p:sp>
      <p:sp>
        <p:nvSpPr>
          <p:cNvPr id="980" name="Google Shape;980;p67"/>
          <p:cNvSpPr txBox="1"/>
          <p:nvPr/>
        </p:nvSpPr>
        <p:spPr>
          <a:xfrm>
            <a:off x="2390500" y="3261400"/>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EMG Data</a:t>
            </a:r>
            <a:endParaRPr sz="1200">
              <a:solidFill>
                <a:schemeClr val="dk1"/>
              </a:solidFill>
              <a:latin typeface="Maven Pro"/>
              <a:ea typeface="Maven Pro"/>
              <a:cs typeface="Maven Pro"/>
              <a:sym typeface="Maven Pro"/>
            </a:endParaRPr>
          </a:p>
        </p:txBody>
      </p:sp>
      <p:sp>
        <p:nvSpPr>
          <p:cNvPr id="981" name="Google Shape;981;p67"/>
          <p:cNvSpPr txBox="1"/>
          <p:nvPr/>
        </p:nvSpPr>
        <p:spPr>
          <a:xfrm>
            <a:off x="6187675" y="27101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Features</a:t>
            </a:r>
            <a:endParaRPr sz="1200">
              <a:solidFill>
                <a:schemeClr val="dk1"/>
              </a:solidFill>
              <a:latin typeface="Maven Pro"/>
              <a:ea typeface="Maven Pro"/>
              <a:cs typeface="Maven Pro"/>
              <a:sym typeface="Maven Pro"/>
            </a:endParaRPr>
          </a:p>
        </p:txBody>
      </p:sp>
      <p:sp>
        <p:nvSpPr>
          <p:cNvPr id="982" name="Google Shape;982;p67"/>
          <p:cNvSpPr txBox="1"/>
          <p:nvPr/>
        </p:nvSpPr>
        <p:spPr>
          <a:xfrm>
            <a:off x="5057884" y="2196288"/>
            <a:ext cx="1129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Labels</a:t>
            </a:r>
            <a:endParaRPr sz="1200">
              <a:solidFill>
                <a:schemeClr val="dk1"/>
              </a:solidFill>
              <a:latin typeface="Maven Pro"/>
              <a:ea typeface="Maven Pro"/>
              <a:cs typeface="Maven Pro"/>
              <a:sym typeface="Maven Pro"/>
            </a:endParaRPr>
          </a:p>
        </p:txBody>
      </p:sp>
      <p:sp>
        <p:nvSpPr>
          <p:cNvPr id="983" name="Google Shape;983;p67"/>
          <p:cNvSpPr/>
          <p:nvPr/>
        </p:nvSpPr>
        <p:spPr>
          <a:xfrm>
            <a:off x="6200900" y="1934100"/>
            <a:ext cx="1536900" cy="631500"/>
          </a:xfrm>
          <a:prstGeom prst="roundRect">
            <a:avLst>
              <a:gd name="adj" fmla="val 16667"/>
            </a:avLst>
          </a:prstGeom>
          <a:solidFill>
            <a:schemeClr val="accent2"/>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Classifier</a:t>
            </a:r>
            <a:endParaRPr sz="1700" b="1">
              <a:solidFill>
                <a:schemeClr val="accent6"/>
              </a:solidFill>
              <a:latin typeface="Maven Pro"/>
              <a:ea typeface="Maven Pro"/>
              <a:cs typeface="Maven Pro"/>
              <a:sym typeface="Maven Pro"/>
            </a:endParaRPr>
          </a:p>
        </p:txBody>
      </p:sp>
      <p:sp>
        <p:nvSpPr>
          <p:cNvPr id="984" name="Google Shape;984;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cxnSp>
        <p:nvCxnSpPr>
          <p:cNvPr id="985" name="Google Shape;985;p67"/>
          <p:cNvCxnSpPr>
            <a:stCxn id="975" idx="3"/>
          </p:cNvCxnSpPr>
          <p:nvPr/>
        </p:nvCxnSpPr>
        <p:spPr>
          <a:xfrm rot="10800000" flipH="1">
            <a:off x="2540950" y="3626200"/>
            <a:ext cx="828900" cy="4500"/>
          </a:xfrm>
          <a:prstGeom prst="straightConnector1">
            <a:avLst/>
          </a:prstGeom>
          <a:noFill/>
          <a:ln w="19050" cap="flat" cmpd="sng">
            <a:solidFill>
              <a:schemeClr val="dk1"/>
            </a:solidFill>
            <a:prstDash val="solid"/>
            <a:round/>
            <a:headEnd type="none" w="med" len="med"/>
            <a:tailEnd type="triangle" w="med" len="med"/>
          </a:ln>
        </p:spPr>
      </p:cxnSp>
      <p:cxnSp>
        <p:nvCxnSpPr>
          <p:cNvPr id="986" name="Google Shape;986;p67"/>
          <p:cNvCxnSpPr>
            <a:stCxn id="977" idx="3"/>
            <a:endCxn id="987" idx="1"/>
          </p:cNvCxnSpPr>
          <p:nvPr/>
        </p:nvCxnSpPr>
        <p:spPr>
          <a:xfrm>
            <a:off x="5161975" y="3628450"/>
            <a:ext cx="921600" cy="0"/>
          </a:xfrm>
          <a:prstGeom prst="straightConnector1">
            <a:avLst/>
          </a:prstGeom>
          <a:noFill/>
          <a:ln w="19050" cap="flat" cmpd="sng">
            <a:solidFill>
              <a:schemeClr val="dk1"/>
            </a:solidFill>
            <a:prstDash val="solid"/>
            <a:round/>
            <a:headEnd type="none" w="med" len="med"/>
            <a:tailEnd type="triangle" w="med" len="med"/>
          </a:ln>
        </p:spPr>
      </p:cxnSp>
      <p:pic>
        <p:nvPicPr>
          <p:cNvPr id="988" name="Google Shape;988;p67"/>
          <p:cNvPicPr preferRelativeResize="0"/>
          <p:nvPr/>
        </p:nvPicPr>
        <p:blipFill>
          <a:blip r:embed="rId3">
            <a:alphaModFix/>
          </a:blip>
          <a:stretch>
            <a:fillRect/>
          </a:stretch>
        </p:blipFill>
        <p:spPr>
          <a:xfrm>
            <a:off x="112950" y="1479663"/>
            <a:ext cx="1441689" cy="1081261"/>
          </a:xfrm>
          <a:prstGeom prst="rect">
            <a:avLst/>
          </a:prstGeom>
          <a:noFill/>
          <a:ln>
            <a:noFill/>
          </a:ln>
        </p:spPr>
      </p:pic>
      <p:pic>
        <p:nvPicPr>
          <p:cNvPr id="989" name="Google Shape;989;p67"/>
          <p:cNvPicPr preferRelativeResize="0"/>
          <p:nvPr/>
        </p:nvPicPr>
        <p:blipFill>
          <a:blip r:embed="rId4">
            <a:alphaModFix/>
          </a:blip>
          <a:stretch>
            <a:fillRect/>
          </a:stretch>
        </p:blipFill>
        <p:spPr>
          <a:xfrm>
            <a:off x="351975" y="2946025"/>
            <a:ext cx="896149" cy="896149"/>
          </a:xfrm>
          <a:prstGeom prst="rect">
            <a:avLst/>
          </a:prstGeom>
          <a:noFill/>
          <a:ln>
            <a:noFill/>
          </a:ln>
        </p:spPr>
      </p:pic>
      <p:cxnSp>
        <p:nvCxnSpPr>
          <p:cNvPr id="990" name="Google Shape;990;p67"/>
          <p:cNvCxnSpPr>
            <a:stCxn id="983" idx="3"/>
            <a:endCxn id="991" idx="1"/>
          </p:cNvCxnSpPr>
          <p:nvPr/>
        </p:nvCxnSpPr>
        <p:spPr>
          <a:xfrm>
            <a:off x="7737800" y="2249850"/>
            <a:ext cx="335700" cy="0"/>
          </a:xfrm>
          <a:prstGeom prst="straightConnector1">
            <a:avLst/>
          </a:prstGeom>
          <a:noFill/>
          <a:ln w="19050" cap="flat" cmpd="sng">
            <a:solidFill>
              <a:srgbClr val="CC0000"/>
            </a:solidFill>
            <a:prstDash val="solid"/>
            <a:round/>
            <a:headEnd type="none" w="med" len="med"/>
            <a:tailEnd type="triangle" w="med" len="med"/>
          </a:ln>
        </p:spPr>
      </p:cxnSp>
      <p:sp>
        <p:nvSpPr>
          <p:cNvPr id="991" name="Google Shape;991;p67"/>
          <p:cNvSpPr txBox="1"/>
          <p:nvPr/>
        </p:nvSpPr>
        <p:spPr>
          <a:xfrm>
            <a:off x="8073500" y="2065200"/>
            <a:ext cx="112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Maven Pro"/>
                <a:ea typeface="Maven Pro"/>
                <a:cs typeface="Maven Pro"/>
                <a:sym typeface="Maven Pro"/>
              </a:rPr>
              <a:t>Phonemes</a:t>
            </a:r>
            <a:endParaRPr sz="1200" b="1">
              <a:solidFill>
                <a:schemeClr val="dk1"/>
              </a:solidFill>
              <a:latin typeface="Maven Pro"/>
              <a:ea typeface="Maven Pro"/>
              <a:cs typeface="Maven Pro"/>
              <a:sym typeface="Maven Pro"/>
            </a:endParaRPr>
          </a:p>
        </p:txBody>
      </p:sp>
      <p:cxnSp>
        <p:nvCxnSpPr>
          <p:cNvPr id="992" name="Google Shape;992;p67"/>
          <p:cNvCxnSpPr>
            <a:stCxn id="974" idx="3"/>
            <a:endCxn id="976" idx="1"/>
          </p:cNvCxnSpPr>
          <p:nvPr/>
        </p:nvCxnSpPr>
        <p:spPr>
          <a:xfrm>
            <a:off x="2540950" y="2249850"/>
            <a:ext cx="966900" cy="0"/>
          </a:xfrm>
          <a:prstGeom prst="straightConnector1">
            <a:avLst/>
          </a:prstGeom>
          <a:noFill/>
          <a:ln w="19050" cap="flat" cmpd="sng">
            <a:solidFill>
              <a:schemeClr val="dk1"/>
            </a:solidFill>
            <a:prstDash val="solid"/>
            <a:round/>
            <a:headEnd type="none" w="med" len="med"/>
            <a:tailEnd type="triangle" w="med" len="med"/>
          </a:ln>
        </p:spPr>
      </p:cxnSp>
      <p:cxnSp>
        <p:nvCxnSpPr>
          <p:cNvPr id="993" name="Google Shape;993;p67"/>
          <p:cNvCxnSpPr>
            <a:stCxn id="976" idx="3"/>
            <a:endCxn id="983" idx="1"/>
          </p:cNvCxnSpPr>
          <p:nvPr/>
        </p:nvCxnSpPr>
        <p:spPr>
          <a:xfrm>
            <a:off x="5044675" y="2249850"/>
            <a:ext cx="1156200" cy="0"/>
          </a:xfrm>
          <a:prstGeom prst="straightConnector1">
            <a:avLst/>
          </a:prstGeom>
          <a:noFill/>
          <a:ln w="19050" cap="flat" cmpd="sng">
            <a:solidFill>
              <a:schemeClr val="dk1"/>
            </a:solidFill>
            <a:prstDash val="solid"/>
            <a:round/>
            <a:headEnd type="none" w="med" len="med"/>
            <a:tailEnd type="triangle" w="med" len="med"/>
          </a:ln>
        </p:spPr>
      </p:cxnSp>
      <p:sp>
        <p:nvSpPr>
          <p:cNvPr id="987" name="Google Shape;987;p67"/>
          <p:cNvSpPr/>
          <p:nvPr/>
        </p:nvSpPr>
        <p:spPr>
          <a:xfrm>
            <a:off x="6083600" y="3223900"/>
            <a:ext cx="1771500" cy="809100"/>
          </a:xfrm>
          <a:prstGeom prst="roundRect">
            <a:avLst>
              <a:gd name="adj" fmla="val 16667"/>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Feature Extractor</a:t>
            </a:r>
            <a:endParaRPr sz="1700" b="1">
              <a:solidFill>
                <a:schemeClr val="accent6"/>
              </a:solidFill>
              <a:latin typeface="Maven Pro"/>
              <a:ea typeface="Maven Pro"/>
              <a:cs typeface="Maven Pro"/>
              <a:sym typeface="Maven Pro"/>
            </a:endParaRPr>
          </a:p>
        </p:txBody>
      </p:sp>
      <p:cxnSp>
        <p:nvCxnSpPr>
          <p:cNvPr id="994" name="Google Shape;994;p67"/>
          <p:cNvCxnSpPr>
            <a:stCxn id="987" idx="0"/>
            <a:endCxn id="983" idx="2"/>
          </p:cNvCxnSpPr>
          <p:nvPr/>
        </p:nvCxnSpPr>
        <p:spPr>
          <a:xfrm rot="10800000">
            <a:off x="6969350" y="2565700"/>
            <a:ext cx="0" cy="658200"/>
          </a:xfrm>
          <a:prstGeom prst="straightConnector1">
            <a:avLst/>
          </a:prstGeom>
          <a:noFill/>
          <a:ln w="19050" cap="flat" cmpd="sng">
            <a:solidFill>
              <a:schemeClr val="dk1"/>
            </a:solidFill>
            <a:prstDash val="solid"/>
            <a:round/>
            <a:headEnd type="none" w="med" len="med"/>
            <a:tailEnd type="triangle" w="med" len="med"/>
          </a:ln>
        </p:spPr>
      </p:cxnSp>
      <p:sp>
        <p:nvSpPr>
          <p:cNvPr id="995" name="Google Shape;995;p67"/>
          <p:cNvSpPr txBox="1"/>
          <p:nvPr/>
        </p:nvSpPr>
        <p:spPr>
          <a:xfrm>
            <a:off x="5057875" y="3117048"/>
            <a:ext cx="112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Maven Pro"/>
                <a:ea typeface="Maven Pro"/>
                <a:cs typeface="Maven Pro"/>
                <a:sym typeface="Maven Pro"/>
              </a:rPr>
              <a:t>Processed Data</a:t>
            </a:r>
            <a:endParaRPr sz="1200">
              <a:solidFill>
                <a:schemeClr val="dk1"/>
              </a:solidFill>
              <a:latin typeface="Maven Pro"/>
              <a:ea typeface="Maven Pro"/>
              <a:cs typeface="Maven Pro"/>
              <a:sym typeface="Maven Pro"/>
            </a:endParaRPr>
          </a:p>
        </p:txBody>
      </p:sp>
      <p:cxnSp>
        <p:nvCxnSpPr>
          <p:cNvPr id="996" name="Google Shape;996;p67"/>
          <p:cNvCxnSpPr/>
          <p:nvPr/>
        </p:nvCxnSpPr>
        <p:spPr>
          <a:xfrm>
            <a:off x="624075" y="4640225"/>
            <a:ext cx="699600" cy="0"/>
          </a:xfrm>
          <a:prstGeom prst="straightConnector1">
            <a:avLst/>
          </a:prstGeom>
          <a:noFill/>
          <a:ln w="28575" cap="flat" cmpd="sng">
            <a:solidFill>
              <a:schemeClr val="dk2"/>
            </a:solidFill>
            <a:prstDash val="solid"/>
            <a:round/>
            <a:headEnd type="none" w="med" len="med"/>
            <a:tailEnd type="none" w="med" len="med"/>
          </a:ln>
        </p:spPr>
      </p:cxnSp>
      <p:cxnSp>
        <p:nvCxnSpPr>
          <p:cNvPr id="997" name="Google Shape;997;p67"/>
          <p:cNvCxnSpPr/>
          <p:nvPr/>
        </p:nvCxnSpPr>
        <p:spPr>
          <a:xfrm>
            <a:off x="624075" y="4946650"/>
            <a:ext cx="699600" cy="0"/>
          </a:xfrm>
          <a:prstGeom prst="straightConnector1">
            <a:avLst/>
          </a:prstGeom>
          <a:noFill/>
          <a:ln w="28575" cap="flat" cmpd="sng">
            <a:solidFill>
              <a:schemeClr val="dk2"/>
            </a:solidFill>
            <a:prstDash val="dash"/>
            <a:round/>
            <a:headEnd type="none" w="med" len="med"/>
            <a:tailEnd type="none" w="med" len="med"/>
          </a:ln>
        </p:spPr>
      </p:cxnSp>
      <p:sp>
        <p:nvSpPr>
          <p:cNvPr id="998" name="Google Shape;998;p67"/>
          <p:cNvSpPr txBox="1"/>
          <p:nvPr/>
        </p:nvSpPr>
        <p:spPr>
          <a:xfrm>
            <a:off x="1358850" y="47498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Training Only</a:t>
            </a:r>
            <a:endParaRPr>
              <a:solidFill>
                <a:schemeClr val="dk1"/>
              </a:solidFill>
              <a:latin typeface="Maven Pro"/>
              <a:ea typeface="Maven Pro"/>
              <a:cs typeface="Maven Pro"/>
              <a:sym typeface="Maven Pro"/>
            </a:endParaRPr>
          </a:p>
        </p:txBody>
      </p:sp>
      <p:sp>
        <p:nvSpPr>
          <p:cNvPr id="999" name="Google Shape;999;p67"/>
          <p:cNvSpPr txBox="1"/>
          <p:nvPr/>
        </p:nvSpPr>
        <p:spPr>
          <a:xfrm>
            <a:off x="1358850" y="4442950"/>
            <a:ext cx="1383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Final System</a:t>
            </a:r>
            <a:endParaRPr>
              <a:solidFill>
                <a:schemeClr val="dk1"/>
              </a:solidFill>
              <a:latin typeface="Maven Pro"/>
              <a:ea typeface="Maven Pro"/>
              <a:cs typeface="Maven Pro"/>
              <a:sym typeface="Maven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68"/>
          <p:cNvSpPr txBox="1"/>
          <p:nvPr/>
        </p:nvSpPr>
        <p:spPr>
          <a:xfrm>
            <a:off x="789650" y="1419775"/>
            <a:ext cx="6477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accent1"/>
                </a:solidFill>
                <a:latin typeface="Maven Pro"/>
                <a:ea typeface="Maven Pro"/>
                <a:cs typeface="Maven Pro"/>
                <a:sym typeface="Maven Pro"/>
              </a:rPr>
              <a:t>Classifying phonemes is a granular precision task</a:t>
            </a:r>
            <a:endParaRPr sz="1900" b="1">
              <a:solidFill>
                <a:schemeClr val="dk1"/>
              </a:solidFill>
              <a:latin typeface="Maven Pro"/>
              <a:ea typeface="Maven Pro"/>
              <a:cs typeface="Maven Pro"/>
              <a:sym typeface="Maven Pro"/>
            </a:endParaRPr>
          </a:p>
        </p:txBody>
      </p:sp>
      <p:sp>
        <p:nvSpPr>
          <p:cNvPr id="1005" name="Google Shape;1005;p6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The Classification Task (Phonemes)</a:t>
            </a:r>
            <a:endParaRPr>
              <a:latin typeface="Maven Pro Medium"/>
              <a:ea typeface="Maven Pro Medium"/>
              <a:cs typeface="Maven Pro Medium"/>
              <a:sym typeface="Maven Pro Medium"/>
            </a:endParaRPr>
          </a:p>
        </p:txBody>
      </p:sp>
      <p:sp>
        <p:nvSpPr>
          <p:cNvPr id="1006" name="Google Shape;1006;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1007" name="Google Shape;1007;p68"/>
          <p:cNvSpPr txBox="1"/>
          <p:nvPr/>
        </p:nvSpPr>
        <p:spPr>
          <a:xfrm>
            <a:off x="4731938" y="4631525"/>
            <a:ext cx="3104100" cy="2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Maven Pro"/>
                <a:ea typeface="Maven Pro"/>
                <a:cs typeface="Maven Pro"/>
                <a:sym typeface="Maven Pro"/>
              </a:rPr>
              <a:t>Phoneme Length Distribution</a:t>
            </a:r>
            <a:endParaRPr sz="1100">
              <a:solidFill>
                <a:schemeClr val="dk1"/>
              </a:solidFill>
              <a:latin typeface="Maven Pro"/>
              <a:ea typeface="Maven Pro"/>
              <a:cs typeface="Maven Pro"/>
              <a:sym typeface="Maven Pro"/>
            </a:endParaRPr>
          </a:p>
        </p:txBody>
      </p:sp>
      <p:pic>
        <p:nvPicPr>
          <p:cNvPr id="1008" name="Google Shape;1008;p68"/>
          <p:cNvPicPr preferRelativeResize="0"/>
          <p:nvPr/>
        </p:nvPicPr>
        <p:blipFill>
          <a:blip r:embed="rId3">
            <a:alphaModFix/>
          </a:blip>
          <a:stretch>
            <a:fillRect/>
          </a:stretch>
        </p:blipFill>
        <p:spPr>
          <a:xfrm>
            <a:off x="4754182" y="2203201"/>
            <a:ext cx="3104189" cy="2471837"/>
          </a:xfrm>
          <a:prstGeom prst="rect">
            <a:avLst/>
          </a:prstGeom>
          <a:noFill/>
          <a:ln w="9525" cap="flat" cmpd="sng">
            <a:solidFill>
              <a:schemeClr val="dk1"/>
            </a:solidFill>
            <a:prstDash val="solid"/>
            <a:round/>
            <a:headEnd type="none" w="sm" len="sm"/>
            <a:tailEnd type="none" w="sm" len="sm"/>
          </a:ln>
        </p:spPr>
      </p:pic>
      <p:sp>
        <p:nvSpPr>
          <p:cNvPr id="1009" name="Google Shape;1009;p68"/>
          <p:cNvSpPr txBox="1"/>
          <p:nvPr/>
        </p:nvSpPr>
        <p:spPr>
          <a:xfrm>
            <a:off x="789650" y="2352063"/>
            <a:ext cx="3316200" cy="27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Maven Pro SemiBold"/>
                <a:ea typeface="Maven Pro SemiBold"/>
                <a:cs typeface="Maven Pro SemiBold"/>
                <a:sym typeface="Maven Pro SemiBold"/>
              </a:rPr>
              <a:t>Limitations:</a:t>
            </a:r>
            <a:endParaRPr sz="1900">
              <a:solidFill>
                <a:schemeClr val="dk1"/>
              </a:solidFill>
              <a:latin typeface="Maven Pro"/>
              <a:ea typeface="Maven Pro"/>
              <a:cs typeface="Maven Pro"/>
              <a:sym typeface="Maven Pro"/>
            </a:endParaRPr>
          </a:p>
        </p:txBody>
      </p:sp>
      <p:sp>
        <p:nvSpPr>
          <p:cNvPr id="1010" name="Google Shape;1010;p68"/>
          <p:cNvSpPr txBox="1"/>
          <p:nvPr/>
        </p:nvSpPr>
        <p:spPr>
          <a:xfrm>
            <a:off x="1458150" y="2744050"/>
            <a:ext cx="2857500" cy="20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accent2"/>
                </a:solidFill>
                <a:latin typeface="Maven Pro SemiBold"/>
                <a:ea typeface="Maven Pro SemiBold"/>
                <a:cs typeface="Maven Pro SemiBold"/>
                <a:sym typeface="Maven Pro SemiBold"/>
              </a:rPr>
              <a:t>250 Hz </a:t>
            </a:r>
            <a:r>
              <a:rPr lang="en" sz="1900">
                <a:solidFill>
                  <a:schemeClr val="dk1"/>
                </a:solidFill>
                <a:latin typeface="Maven Pro SemiBold"/>
                <a:ea typeface="Maven Pro SemiBold"/>
                <a:cs typeface="Maven Pro SemiBold"/>
                <a:sym typeface="Maven Pro SemiBold"/>
              </a:rPr>
              <a:t>sampling rate (0.008-0.4 sec)</a:t>
            </a:r>
            <a:endParaRPr sz="1900">
              <a:solidFill>
                <a:schemeClr val="dk1"/>
              </a:solidFill>
              <a:latin typeface="Maven Pro SemiBold"/>
              <a:ea typeface="Maven Pro SemiBold"/>
              <a:cs typeface="Maven Pro SemiBold"/>
              <a:sym typeface="Maven Pro SemiBold"/>
            </a:endParaRPr>
          </a:p>
          <a:p>
            <a:pPr marL="0" lvl="0" indent="0" algn="l" rtl="0">
              <a:spcBef>
                <a:spcPts val="0"/>
              </a:spcBef>
              <a:spcAft>
                <a:spcPts val="0"/>
              </a:spcAft>
              <a:buNone/>
            </a:pPr>
            <a:endParaRPr sz="1900">
              <a:solidFill>
                <a:schemeClr val="dk1"/>
              </a:solidFill>
              <a:latin typeface="Maven Pro SemiBold"/>
              <a:ea typeface="Maven Pro SemiBold"/>
              <a:cs typeface="Maven Pro SemiBold"/>
              <a:sym typeface="Maven Pro SemiBold"/>
            </a:endParaRPr>
          </a:p>
          <a:p>
            <a:pPr marL="0" lvl="0" indent="0" algn="l" rtl="0">
              <a:spcBef>
                <a:spcPts val="0"/>
              </a:spcBef>
              <a:spcAft>
                <a:spcPts val="0"/>
              </a:spcAft>
              <a:buNone/>
            </a:pPr>
            <a:r>
              <a:rPr lang="en" sz="2300">
                <a:solidFill>
                  <a:schemeClr val="accent2"/>
                </a:solidFill>
                <a:latin typeface="Maven Pro SemiBold"/>
                <a:ea typeface="Maven Pro SemiBold"/>
                <a:cs typeface="Maven Pro SemiBold"/>
                <a:sym typeface="Maven Pro SemiBold"/>
              </a:rPr>
              <a:t>4</a:t>
            </a:r>
            <a:r>
              <a:rPr lang="en" sz="1900">
                <a:solidFill>
                  <a:schemeClr val="dk1"/>
                </a:solidFill>
                <a:latin typeface="Maven Pro SemiBold"/>
                <a:ea typeface="Maven Pro SemiBold"/>
                <a:cs typeface="Maven Pro SemiBold"/>
                <a:sym typeface="Maven Pro SemiBold"/>
              </a:rPr>
              <a:t> channels</a:t>
            </a:r>
            <a:endParaRPr sz="1900">
              <a:solidFill>
                <a:schemeClr val="dk1"/>
              </a:solidFill>
              <a:latin typeface="Maven Pro SemiBold"/>
              <a:ea typeface="Maven Pro SemiBold"/>
              <a:cs typeface="Maven Pro SemiBold"/>
              <a:sym typeface="Maven Pro SemiBold"/>
            </a:endParaRPr>
          </a:p>
        </p:txBody>
      </p:sp>
      <p:cxnSp>
        <p:nvCxnSpPr>
          <p:cNvPr id="1011" name="Google Shape;1011;p68"/>
          <p:cNvCxnSpPr/>
          <p:nvPr/>
        </p:nvCxnSpPr>
        <p:spPr>
          <a:xfrm>
            <a:off x="940750" y="3002850"/>
            <a:ext cx="458700" cy="0"/>
          </a:xfrm>
          <a:prstGeom prst="straightConnector1">
            <a:avLst/>
          </a:prstGeom>
          <a:noFill/>
          <a:ln w="9525" cap="flat" cmpd="sng">
            <a:solidFill>
              <a:schemeClr val="dk2"/>
            </a:solidFill>
            <a:prstDash val="solid"/>
            <a:round/>
            <a:headEnd type="none" w="med" len="med"/>
            <a:tailEnd type="triangle" w="med" len="med"/>
          </a:ln>
        </p:spPr>
      </p:cxnSp>
      <p:cxnSp>
        <p:nvCxnSpPr>
          <p:cNvPr id="1012" name="Google Shape;1012;p68"/>
          <p:cNvCxnSpPr/>
          <p:nvPr/>
        </p:nvCxnSpPr>
        <p:spPr>
          <a:xfrm>
            <a:off x="940750" y="3943125"/>
            <a:ext cx="458700" cy="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6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The Classification Task (Phonemes)</a:t>
            </a:r>
            <a:endParaRPr>
              <a:latin typeface="Maven Pro Medium"/>
              <a:ea typeface="Maven Pro Medium"/>
              <a:cs typeface="Maven Pro Medium"/>
              <a:sym typeface="Maven Pro Medium"/>
            </a:endParaRPr>
          </a:p>
        </p:txBody>
      </p:sp>
      <p:sp>
        <p:nvSpPr>
          <p:cNvPr id="1018" name="Google Shape;1018;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
        <p:nvSpPr>
          <p:cNvPr id="1019" name="Google Shape;1019;p69"/>
          <p:cNvSpPr/>
          <p:nvPr/>
        </p:nvSpPr>
        <p:spPr>
          <a:xfrm>
            <a:off x="1496100" y="1577072"/>
            <a:ext cx="2915100" cy="15744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aven Pro"/>
                <a:ea typeface="Maven Pro"/>
                <a:cs typeface="Maven Pro"/>
                <a:sym typeface="Maven Pro"/>
              </a:rPr>
              <a:t>Echo State Network</a:t>
            </a:r>
            <a:endParaRPr sz="2200" b="1">
              <a:latin typeface="Maven Pro"/>
              <a:ea typeface="Maven Pro"/>
              <a:cs typeface="Maven Pro"/>
              <a:sym typeface="Maven Pro"/>
            </a:endParaRPr>
          </a:p>
          <a:p>
            <a:pPr marL="0" lvl="0" indent="0" algn="ctr" rtl="0">
              <a:spcBef>
                <a:spcPts val="0"/>
              </a:spcBef>
              <a:spcAft>
                <a:spcPts val="0"/>
              </a:spcAft>
              <a:buNone/>
            </a:pPr>
            <a:r>
              <a:rPr lang="en" sz="2200" b="1">
                <a:latin typeface="Maven Pro"/>
                <a:ea typeface="Maven Pro"/>
                <a:cs typeface="Maven Pro"/>
                <a:sym typeface="Maven Pro"/>
              </a:rPr>
              <a:t>(ESN)</a:t>
            </a:r>
            <a:endParaRPr sz="2200" b="1">
              <a:latin typeface="Maven Pro"/>
              <a:ea typeface="Maven Pro"/>
              <a:cs typeface="Maven Pro"/>
              <a:sym typeface="Maven Pro"/>
            </a:endParaRPr>
          </a:p>
        </p:txBody>
      </p:sp>
      <p:sp>
        <p:nvSpPr>
          <p:cNvPr id="1020" name="Google Shape;1020;p69"/>
          <p:cNvSpPr/>
          <p:nvPr/>
        </p:nvSpPr>
        <p:spPr>
          <a:xfrm>
            <a:off x="4756250" y="1577075"/>
            <a:ext cx="2915100" cy="15744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aven Pro"/>
                <a:ea typeface="Maven Pro"/>
                <a:cs typeface="Maven Pro"/>
                <a:sym typeface="Maven Pro"/>
              </a:rPr>
              <a:t>Long Short-Term Memory</a:t>
            </a:r>
            <a:endParaRPr sz="2200" b="1">
              <a:latin typeface="Maven Pro"/>
              <a:ea typeface="Maven Pro"/>
              <a:cs typeface="Maven Pro"/>
              <a:sym typeface="Maven Pro"/>
            </a:endParaRPr>
          </a:p>
          <a:p>
            <a:pPr marL="0" lvl="0" indent="0" algn="ctr" rtl="0">
              <a:spcBef>
                <a:spcPts val="0"/>
              </a:spcBef>
              <a:spcAft>
                <a:spcPts val="0"/>
              </a:spcAft>
              <a:buNone/>
            </a:pPr>
            <a:r>
              <a:rPr lang="en" sz="2200" b="1">
                <a:latin typeface="Maven Pro"/>
                <a:ea typeface="Maven Pro"/>
                <a:cs typeface="Maven Pro"/>
                <a:sym typeface="Maven Pro"/>
              </a:rPr>
              <a:t>(LSTM)</a:t>
            </a:r>
            <a:endParaRPr sz="2200" b="1">
              <a:latin typeface="Maven Pro"/>
              <a:ea typeface="Maven Pro"/>
              <a:cs typeface="Maven Pro"/>
              <a:sym typeface="Maven Pro"/>
            </a:endParaRPr>
          </a:p>
        </p:txBody>
      </p:sp>
      <p:sp>
        <p:nvSpPr>
          <p:cNvPr id="1021" name="Google Shape;1021;p69"/>
          <p:cNvSpPr/>
          <p:nvPr/>
        </p:nvSpPr>
        <p:spPr>
          <a:xfrm>
            <a:off x="3114450" y="3317447"/>
            <a:ext cx="2915100" cy="15744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aven Pro"/>
                <a:ea typeface="Maven Pro"/>
                <a:cs typeface="Maven Pro"/>
                <a:sym typeface="Maven Pro"/>
              </a:rPr>
              <a:t>Convolutional Neural Network (CNN)</a:t>
            </a:r>
            <a:endParaRPr sz="2200" b="1">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7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Echo State Neural Network</a:t>
            </a:r>
            <a:endParaRPr>
              <a:latin typeface="Maven Pro Medium"/>
              <a:ea typeface="Maven Pro Medium"/>
              <a:cs typeface="Maven Pro Medium"/>
              <a:sym typeface="Maven Pro Medium"/>
            </a:endParaRPr>
          </a:p>
        </p:txBody>
      </p:sp>
      <p:sp>
        <p:nvSpPr>
          <p:cNvPr id="1027" name="Google Shape;1027;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
        <p:nvSpPr>
          <p:cNvPr id="1028" name="Google Shape;1028;p70"/>
          <p:cNvSpPr txBox="1"/>
          <p:nvPr/>
        </p:nvSpPr>
        <p:spPr>
          <a:xfrm>
            <a:off x="2902350" y="2037400"/>
            <a:ext cx="33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1029" name="Google Shape;1029;p70"/>
          <p:cNvSpPr txBox="1">
            <a:spLocks noGrp="1"/>
          </p:cNvSpPr>
          <p:nvPr>
            <p:ph type="subTitle" idx="4294967295"/>
          </p:nvPr>
        </p:nvSpPr>
        <p:spPr>
          <a:xfrm>
            <a:off x="814250" y="1510000"/>
            <a:ext cx="43002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t>Reservoir Computing → static weights</a:t>
            </a:r>
            <a:endParaRPr sz="1500" b="1">
              <a:solidFill>
                <a:schemeClr val="accent1"/>
              </a:solidFill>
            </a:endParaRPr>
          </a:p>
        </p:txBody>
      </p:sp>
      <p:pic>
        <p:nvPicPr>
          <p:cNvPr id="1030" name="Google Shape;1030;p70"/>
          <p:cNvPicPr preferRelativeResize="0"/>
          <p:nvPr/>
        </p:nvPicPr>
        <p:blipFill>
          <a:blip r:embed="rId3">
            <a:alphaModFix/>
          </a:blip>
          <a:stretch>
            <a:fillRect/>
          </a:stretch>
        </p:blipFill>
        <p:spPr>
          <a:xfrm>
            <a:off x="5020200" y="1681450"/>
            <a:ext cx="3397200" cy="2625300"/>
          </a:xfrm>
          <a:prstGeom prst="rect">
            <a:avLst/>
          </a:prstGeom>
          <a:noFill/>
          <a:ln w="9525" cap="flat" cmpd="sng">
            <a:solidFill>
              <a:schemeClr val="dk1"/>
            </a:solidFill>
            <a:prstDash val="solid"/>
            <a:round/>
            <a:headEnd type="none" w="sm" len="sm"/>
            <a:tailEnd type="none" w="sm" len="sm"/>
          </a:ln>
        </p:spPr>
      </p:pic>
      <p:sp>
        <p:nvSpPr>
          <p:cNvPr id="1031" name="Google Shape;1031;p70"/>
          <p:cNvSpPr txBox="1"/>
          <p:nvPr/>
        </p:nvSpPr>
        <p:spPr>
          <a:xfrm>
            <a:off x="720000" y="3333850"/>
            <a:ext cx="43002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1"/>
                </a:solidFill>
                <a:latin typeface="Maven Pro"/>
                <a:ea typeface="Maven Pro"/>
                <a:cs typeface="Maven Pro"/>
                <a:sym typeface="Maven Pro"/>
              </a:rPr>
              <a:t>Why did we choose this network?</a:t>
            </a:r>
            <a:endParaRPr>
              <a:solidFill>
                <a:schemeClr val="dk1"/>
              </a:solidFill>
              <a:latin typeface="Maven Pro"/>
              <a:ea typeface="Maven Pro"/>
              <a:cs typeface="Maven Pro"/>
              <a:sym typeface="Maven Pro"/>
            </a:endParaRPr>
          </a:p>
        </p:txBody>
      </p:sp>
      <p:sp>
        <p:nvSpPr>
          <p:cNvPr id="1032" name="Google Shape;1032;p70"/>
          <p:cNvSpPr txBox="1"/>
          <p:nvPr/>
        </p:nvSpPr>
        <p:spPr>
          <a:xfrm>
            <a:off x="720000" y="3727450"/>
            <a:ext cx="4012200" cy="9339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Efficient computation</a:t>
            </a:r>
            <a:endParaRPr sz="1500">
              <a:solidFill>
                <a:schemeClr val="dk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Recurring “memory” effects</a:t>
            </a:r>
            <a:endParaRPr sz="1500">
              <a:solidFill>
                <a:schemeClr val="dk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Time-series tasks</a:t>
            </a:r>
            <a:endParaRPr>
              <a:solidFill>
                <a:schemeClr val="dk1"/>
              </a:solidFill>
              <a:latin typeface="Maven Pro"/>
              <a:ea typeface="Maven Pro"/>
              <a:cs typeface="Maven Pro"/>
              <a:sym typeface="Maven Pro"/>
            </a:endParaRPr>
          </a:p>
        </p:txBody>
      </p:sp>
      <p:sp>
        <p:nvSpPr>
          <p:cNvPr id="1033" name="Google Shape;1033;p70"/>
          <p:cNvSpPr txBox="1"/>
          <p:nvPr/>
        </p:nvSpPr>
        <p:spPr>
          <a:xfrm>
            <a:off x="720000" y="1855007"/>
            <a:ext cx="4300200" cy="1204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Hidden layer = Sparse Graph</a:t>
            </a:r>
            <a:endParaRPr sz="1500">
              <a:solidFill>
                <a:schemeClr val="dk1"/>
              </a:solidFill>
              <a:latin typeface="Maven Pro"/>
              <a:ea typeface="Maven Pro"/>
              <a:cs typeface="Maven Pro"/>
              <a:sym typeface="Maven Pro"/>
            </a:endParaRPr>
          </a:p>
          <a:p>
            <a:pPr marL="914400" lvl="1"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Fixed</a:t>
            </a:r>
            <a:endParaRPr sz="1500">
              <a:solidFill>
                <a:schemeClr val="dk1"/>
              </a:solidFill>
              <a:latin typeface="Maven Pro"/>
              <a:ea typeface="Maven Pro"/>
              <a:cs typeface="Maven Pro"/>
              <a:sym typeface="Maven Pro"/>
            </a:endParaRPr>
          </a:p>
          <a:p>
            <a:pPr marL="914400" lvl="1"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Echo state property</a:t>
            </a:r>
            <a:endParaRPr sz="1500">
              <a:solidFill>
                <a:schemeClr val="dk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Only the output layer is trained</a:t>
            </a: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7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Long Short-Term Memory</a:t>
            </a:r>
            <a:endParaRPr>
              <a:latin typeface="Maven Pro Medium"/>
              <a:ea typeface="Maven Pro Medium"/>
              <a:cs typeface="Maven Pro Medium"/>
              <a:sym typeface="Maven Pro Medium"/>
            </a:endParaRPr>
          </a:p>
        </p:txBody>
      </p:sp>
      <p:sp>
        <p:nvSpPr>
          <p:cNvPr id="1039" name="Google Shape;1039;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
        <p:nvSpPr>
          <p:cNvPr id="1040" name="Google Shape;1040;p71"/>
          <p:cNvSpPr txBox="1"/>
          <p:nvPr/>
        </p:nvSpPr>
        <p:spPr>
          <a:xfrm>
            <a:off x="2887525" y="1540850"/>
            <a:ext cx="33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1041" name="Google Shape;1041;p71"/>
          <p:cNvSpPr txBox="1">
            <a:spLocks noGrp="1"/>
          </p:cNvSpPr>
          <p:nvPr>
            <p:ph type="subTitle" idx="4294967295"/>
          </p:nvPr>
        </p:nvSpPr>
        <p:spPr>
          <a:xfrm>
            <a:off x="4463725" y="1368350"/>
            <a:ext cx="430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accent1"/>
                </a:solidFill>
              </a:rPr>
              <a:t>Type of RNN</a:t>
            </a:r>
            <a:endParaRPr sz="2000"/>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pic>
        <p:nvPicPr>
          <p:cNvPr id="1042" name="Google Shape;1042;p71"/>
          <p:cNvPicPr preferRelativeResize="0"/>
          <p:nvPr/>
        </p:nvPicPr>
        <p:blipFill rotWithShape="1">
          <a:blip r:embed="rId3">
            <a:alphaModFix/>
          </a:blip>
          <a:srcRect l="10413" t="20813" r="9726" b="26654"/>
          <a:stretch/>
        </p:blipFill>
        <p:spPr>
          <a:xfrm>
            <a:off x="4905025" y="3886000"/>
            <a:ext cx="3063600" cy="744600"/>
          </a:xfrm>
          <a:prstGeom prst="roundRect">
            <a:avLst>
              <a:gd name="adj" fmla="val 16667"/>
            </a:avLst>
          </a:prstGeom>
          <a:noFill/>
          <a:ln w="9525" cap="flat" cmpd="sng">
            <a:solidFill>
              <a:schemeClr val="dk1"/>
            </a:solidFill>
            <a:prstDash val="solid"/>
            <a:round/>
            <a:headEnd type="none" w="sm" len="sm"/>
            <a:tailEnd type="none" w="sm" len="sm"/>
          </a:ln>
        </p:spPr>
      </p:pic>
      <p:sp>
        <p:nvSpPr>
          <p:cNvPr id="1043" name="Google Shape;1043;p71"/>
          <p:cNvSpPr txBox="1"/>
          <p:nvPr/>
        </p:nvSpPr>
        <p:spPr>
          <a:xfrm>
            <a:off x="4367025" y="1827750"/>
            <a:ext cx="4446000" cy="1488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chemeClr val="dk1"/>
              </a:buClr>
              <a:buSzPts val="2000"/>
              <a:buFont typeface="Maven Pro"/>
              <a:buChar char="●"/>
            </a:pPr>
            <a:r>
              <a:rPr lang="en" sz="2000">
                <a:solidFill>
                  <a:schemeClr val="dk1"/>
                </a:solidFill>
                <a:latin typeface="Maven Pro"/>
                <a:ea typeface="Maven Pro"/>
                <a:cs typeface="Maven Pro"/>
                <a:sym typeface="Maven Pro"/>
              </a:rPr>
              <a:t>Retains long term dependencies</a:t>
            </a:r>
            <a:endParaRPr sz="2000">
              <a:solidFill>
                <a:schemeClr val="dk1"/>
              </a:solidFill>
              <a:latin typeface="Maven Pro"/>
              <a:ea typeface="Maven Pro"/>
              <a:cs typeface="Maven Pro"/>
              <a:sym typeface="Maven Pro"/>
            </a:endParaRPr>
          </a:p>
          <a:p>
            <a:pPr marL="0" lvl="0" indent="0" algn="l" rtl="0">
              <a:lnSpc>
                <a:spcPct val="115000"/>
              </a:lnSpc>
              <a:spcBef>
                <a:spcPts val="0"/>
              </a:spcBef>
              <a:spcAft>
                <a:spcPts val="0"/>
              </a:spcAft>
              <a:buNone/>
            </a:pPr>
            <a:endParaRPr sz="500">
              <a:solidFill>
                <a:schemeClr val="dk1"/>
              </a:solidFill>
              <a:latin typeface="Maven Pro"/>
              <a:ea typeface="Maven Pro"/>
              <a:cs typeface="Maven Pro"/>
              <a:sym typeface="Maven Pro"/>
            </a:endParaRPr>
          </a:p>
          <a:p>
            <a:pPr marL="457200" lvl="0" indent="-355600" algn="l" rtl="0">
              <a:lnSpc>
                <a:spcPct val="115000"/>
              </a:lnSpc>
              <a:spcBef>
                <a:spcPts val="0"/>
              </a:spcBef>
              <a:spcAft>
                <a:spcPts val="0"/>
              </a:spcAft>
              <a:buClr>
                <a:schemeClr val="dk1"/>
              </a:buClr>
              <a:buSzPts val="2000"/>
              <a:buFont typeface="Maven Pro"/>
              <a:buChar char="●"/>
            </a:pPr>
            <a:r>
              <a:rPr lang="en" sz="2000">
                <a:solidFill>
                  <a:schemeClr val="dk1"/>
                </a:solidFill>
                <a:latin typeface="Maven Pro"/>
                <a:ea typeface="Maven Pro"/>
                <a:cs typeface="Maven Pro"/>
                <a:sym typeface="Maven Pro"/>
              </a:rPr>
              <a:t>Popular for speech recognition (ASR)</a:t>
            </a:r>
            <a:endParaRPr sz="2000">
              <a:solidFill>
                <a:schemeClr val="dk1"/>
              </a:solidFill>
              <a:latin typeface="Maven Pro"/>
              <a:ea typeface="Maven Pro"/>
              <a:cs typeface="Maven Pro"/>
              <a:sym typeface="Maven Pro"/>
            </a:endParaRPr>
          </a:p>
          <a:p>
            <a:pPr marL="0" lvl="0" indent="0" algn="l" rtl="0">
              <a:lnSpc>
                <a:spcPct val="115000"/>
              </a:lnSpc>
              <a:spcBef>
                <a:spcPts val="0"/>
              </a:spcBef>
              <a:spcAft>
                <a:spcPts val="0"/>
              </a:spcAft>
              <a:buNone/>
            </a:pPr>
            <a:endParaRPr sz="500">
              <a:solidFill>
                <a:schemeClr val="dk1"/>
              </a:solidFill>
              <a:latin typeface="Maven Pro"/>
              <a:ea typeface="Maven Pro"/>
              <a:cs typeface="Maven Pro"/>
              <a:sym typeface="Maven Pro"/>
            </a:endParaRPr>
          </a:p>
          <a:p>
            <a:pPr marL="457200" lvl="0" indent="-355600" algn="l" rtl="0">
              <a:lnSpc>
                <a:spcPct val="115000"/>
              </a:lnSpc>
              <a:spcBef>
                <a:spcPts val="0"/>
              </a:spcBef>
              <a:spcAft>
                <a:spcPts val="0"/>
              </a:spcAft>
              <a:buClr>
                <a:schemeClr val="dk1"/>
              </a:buClr>
              <a:buSzPts val="2000"/>
              <a:buFont typeface="Maven Pro"/>
              <a:buChar char="●"/>
            </a:pPr>
            <a:r>
              <a:rPr lang="en" sz="2000">
                <a:solidFill>
                  <a:schemeClr val="dk1"/>
                </a:solidFill>
                <a:latin typeface="Maven Pro"/>
                <a:ea typeface="Maven Pro"/>
                <a:cs typeface="Maven Pro"/>
                <a:sym typeface="Maven Pro"/>
              </a:rPr>
              <a:t>Cross-Entropy Loss Function</a:t>
            </a:r>
            <a:endParaRPr sz="2000">
              <a:solidFill>
                <a:schemeClr val="dk1"/>
              </a:solidFill>
              <a:latin typeface="Maven Pro"/>
              <a:ea typeface="Maven Pro"/>
              <a:cs typeface="Maven Pro"/>
              <a:sym typeface="Maven Pro"/>
            </a:endParaRPr>
          </a:p>
          <a:p>
            <a:pPr marL="914400" lvl="1" indent="-304800" algn="l" rtl="0">
              <a:lnSpc>
                <a:spcPct val="115000"/>
              </a:lnSpc>
              <a:spcBef>
                <a:spcPts val="0"/>
              </a:spcBef>
              <a:spcAft>
                <a:spcPts val="0"/>
              </a:spcAft>
              <a:buClr>
                <a:schemeClr val="dk1"/>
              </a:buClr>
              <a:buSzPts val="1200"/>
              <a:buFont typeface="Maven Pro"/>
              <a:buChar char="○"/>
            </a:pPr>
            <a:r>
              <a:rPr lang="en" sz="1200">
                <a:solidFill>
                  <a:schemeClr val="dk1"/>
                </a:solidFill>
                <a:latin typeface="Maven Pro"/>
                <a:ea typeface="Maven Pro"/>
                <a:cs typeface="Maven Pro"/>
                <a:sym typeface="Maven Pro"/>
              </a:rPr>
              <a:t>Minimizes the classification error</a:t>
            </a:r>
            <a:endParaRPr sz="1200">
              <a:solidFill>
                <a:schemeClr val="dk1"/>
              </a:solidFill>
              <a:latin typeface="Maven Pro"/>
              <a:ea typeface="Maven Pro"/>
              <a:cs typeface="Maven Pro"/>
              <a:sym typeface="Maven Pro"/>
            </a:endParaRPr>
          </a:p>
        </p:txBody>
      </p:sp>
      <p:sp>
        <p:nvSpPr>
          <p:cNvPr id="1044" name="Google Shape;1044;p71"/>
          <p:cNvSpPr txBox="1"/>
          <p:nvPr/>
        </p:nvSpPr>
        <p:spPr>
          <a:xfrm>
            <a:off x="4767175" y="4707225"/>
            <a:ext cx="3339300" cy="1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Maven Pro"/>
                <a:ea typeface="Maven Pro"/>
                <a:cs typeface="Maven Pro"/>
                <a:sym typeface="Maven Pro"/>
              </a:rPr>
              <a:t>p = probability distribution (one-shot)</a:t>
            </a:r>
            <a:endParaRPr sz="1300">
              <a:solidFill>
                <a:schemeClr val="dk1"/>
              </a:solidFill>
              <a:latin typeface="Maven Pro"/>
              <a:ea typeface="Maven Pro"/>
              <a:cs typeface="Maven Pro"/>
              <a:sym typeface="Maven Pro"/>
            </a:endParaRPr>
          </a:p>
        </p:txBody>
      </p:sp>
      <p:pic>
        <p:nvPicPr>
          <p:cNvPr id="1045" name="Google Shape;1045;p71"/>
          <p:cNvPicPr preferRelativeResize="0"/>
          <p:nvPr/>
        </p:nvPicPr>
        <p:blipFill rotWithShape="1">
          <a:blip r:embed="rId4">
            <a:alphaModFix/>
          </a:blip>
          <a:srcRect l="3288" r="1682"/>
          <a:stretch/>
        </p:blipFill>
        <p:spPr>
          <a:xfrm>
            <a:off x="391375" y="2180675"/>
            <a:ext cx="3975652" cy="1579726"/>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7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Convolutional Neural Network</a:t>
            </a:r>
            <a:endParaRPr>
              <a:latin typeface="Maven Pro Medium"/>
              <a:ea typeface="Maven Pro Medium"/>
              <a:cs typeface="Maven Pro Medium"/>
              <a:sym typeface="Maven Pro Medium"/>
            </a:endParaRPr>
          </a:p>
        </p:txBody>
      </p:sp>
      <p:sp>
        <p:nvSpPr>
          <p:cNvPr id="1051" name="Google Shape;1051;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sp>
        <p:nvSpPr>
          <p:cNvPr id="1052" name="Google Shape;1052;p72"/>
          <p:cNvSpPr txBox="1"/>
          <p:nvPr/>
        </p:nvSpPr>
        <p:spPr>
          <a:xfrm>
            <a:off x="2902350" y="2037400"/>
            <a:ext cx="33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
        <p:nvSpPr>
          <p:cNvPr id="1053" name="Google Shape;1053;p72"/>
          <p:cNvSpPr txBox="1"/>
          <p:nvPr/>
        </p:nvSpPr>
        <p:spPr>
          <a:xfrm>
            <a:off x="2025650" y="17516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054" name="Google Shape;1054;p72"/>
          <p:cNvPicPr preferRelativeResize="0"/>
          <p:nvPr/>
        </p:nvPicPr>
        <p:blipFill>
          <a:blip r:embed="rId3">
            <a:alphaModFix/>
          </a:blip>
          <a:stretch>
            <a:fillRect/>
          </a:stretch>
        </p:blipFill>
        <p:spPr>
          <a:xfrm>
            <a:off x="4282300" y="1280425"/>
            <a:ext cx="4227300" cy="1219800"/>
          </a:xfrm>
          <a:prstGeom prst="rect">
            <a:avLst/>
          </a:prstGeom>
          <a:noFill/>
          <a:ln w="9525" cap="flat" cmpd="sng">
            <a:solidFill>
              <a:schemeClr val="dk1"/>
            </a:solidFill>
            <a:prstDash val="solid"/>
            <a:round/>
            <a:headEnd type="none" w="sm" len="sm"/>
            <a:tailEnd type="none" w="sm" len="sm"/>
          </a:ln>
        </p:spPr>
      </p:pic>
      <p:sp>
        <p:nvSpPr>
          <p:cNvPr id="1055" name="Google Shape;1055;p72"/>
          <p:cNvSpPr txBox="1">
            <a:spLocks noGrp="1"/>
          </p:cNvSpPr>
          <p:nvPr>
            <p:ph type="subTitle" idx="4294967295"/>
          </p:nvPr>
        </p:nvSpPr>
        <p:spPr>
          <a:xfrm>
            <a:off x="720000" y="1675100"/>
            <a:ext cx="311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accent1"/>
                </a:solidFill>
              </a:rPr>
              <a:t>STNN = CNN + RNN</a:t>
            </a:r>
            <a:endParaRPr sz="2000"/>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
        <p:nvSpPr>
          <p:cNvPr id="1056" name="Google Shape;1056;p72"/>
          <p:cNvSpPr txBox="1"/>
          <p:nvPr/>
        </p:nvSpPr>
        <p:spPr>
          <a:xfrm>
            <a:off x="674250" y="2499975"/>
            <a:ext cx="3205500" cy="25128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chemeClr val="dk1"/>
              </a:buClr>
              <a:buSzPts val="1900"/>
              <a:buFont typeface="Maven Pro"/>
              <a:buChar char="●"/>
            </a:pPr>
            <a:r>
              <a:rPr lang="en" sz="1900">
                <a:solidFill>
                  <a:schemeClr val="dk1"/>
                </a:solidFill>
                <a:latin typeface="Maven Pro"/>
                <a:ea typeface="Maven Pro"/>
                <a:cs typeface="Maven Pro"/>
                <a:sym typeface="Maven Pro"/>
              </a:rPr>
              <a:t>Reduces 2-D matrix into unique features</a:t>
            </a:r>
            <a:endParaRPr sz="1900">
              <a:solidFill>
                <a:schemeClr val="dk1"/>
              </a:solidFill>
              <a:latin typeface="Maven Pro"/>
              <a:ea typeface="Maven Pro"/>
              <a:cs typeface="Maven Pro"/>
              <a:sym typeface="Maven Pro"/>
            </a:endParaRPr>
          </a:p>
          <a:p>
            <a:pPr marL="457200" lvl="0" indent="-349250" algn="l" rtl="0">
              <a:lnSpc>
                <a:spcPct val="115000"/>
              </a:lnSpc>
              <a:spcBef>
                <a:spcPts val="0"/>
              </a:spcBef>
              <a:spcAft>
                <a:spcPts val="0"/>
              </a:spcAft>
              <a:buClr>
                <a:schemeClr val="dk1"/>
              </a:buClr>
              <a:buSzPts val="1900"/>
              <a:buFont typeface="Maven Pro"/>
              <a:buChar char="●"/>
            </a:pPr>
            <a:r>
              <a:rPr lang="en" sz="1900">
                <a:solidFill>
                  <a:schemeClr val="dk1"/>
                </a:solidFill>
                <a:latin typeface="Maven Pro"/>
                <a:ea typeface="Maven Pro"/>
                <a:cs typeface="Maven Pro"/>
                <a:sym typeface="Maven Pro"/>
              </a:rPr>
              <a:t>Retains Time-Frequency relationship from Wavelet Transform</a:t>
            </a:r>
            <a:endParaRPr sz="1900">
              <a:solidFill>
                <a:schemeClr val="dk1"/>
              </a:solidFill>
              <a:latin typeface="Maven Pro"/>
              <a:ea typeface="Maven Pro"/>
              <a:cs typeface="Maven Pro"/>
              <a:sym typeface="Maven Pro"/>
            </a:endParaRPr>
          </a:p>
        </p:txBody>
      </p:sp>
      <p:pic>
        <p:nvPicPr>
          <p:cNvPr id="1057" name="Google Shape;1057;p72"/>
          <p:cNvPicPr preferRelativeResize="0"/>
          <p:nvPr/>
        </p:nvPicPr>
        <p:blipFill>
          <a:blip r:embed="rId4">
            <a:alphaModFix/>
          </a:blip>
          <a:stretch>
            <a:fillRect/>
          </a:stretch>
        </p:blipFill>
        <p:spPr>
          <a:xfrm>
            <a:off x="4282288" y="2762913"/>
            <a:ext cx="4227300" cy="1986900"/>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7"/>
          <p:cNvSpPr txBox="1">
            <a:spLocks noGrp="1"/>
          </p:cNvSpPr>
          <p:nvPr>
            <p:ph type="subTitle" idx="1"/>
          </p:nvPr>
        </p:nvSpPr>
        <p:spPr>
          <a:xfrm>
            <a:off x="4739575" y="2667350"/>
            <a:ext cx="3559800" cy="10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out of 718 S.D. patients surveyed from 1989 to 2014 were </a:t>
            </a:r>
            <a:r>
              <a:rPr lang="en" sz="2000" b="1"/>
              <a:t>female</a:t>
            </a:r>
            <a:r>
              <a:rPr lang="en"/>
              <a:t> [2]</a:t>
            </a:r>
            <a:endParaRPr/>
          </a:p>
        </p:txBody>
      </p:sp>
      <p:sp>
        <p:nvSpPr>
          <p:cNvPr id="432" name="Google Shape;432;p37"/>
          <p:cNvSpPr txBox="1">
            <a:spLocks noGrp="1"/>
          </p:cNvSpPr>
          <p:nvPr>
            <p:ph type="title"/>
          </p:nvPr>
        </p:nvSpPr>
        <p:spPr>
          <a:xfrm>
            <a:off x="4608175" y="1898451"/>
            <a:ext cx="3822600" cy="76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500"/>
              <a:t>~77.6%</a:t>
            </a:r>
            <a:endParaRPr sz="6500"/>
          </a:p>
        </p:txBody>
      </p:sp>
      <p:sp>
        <p:nvSpPr>
          <p:cNvPr id="433" name="Google Shape;433;p37"/>
          <p:cNvSpPr txBox="1">
            <a:spLocks noGrp="1"/>
          </p:cNvSpPr>
          <p:nvPr>
            <p:ph type="subTitle" idx="3"/>
          </p:nvPr>
        </p:nvSpPr>
        <p:spPr>
          <a:xfrm>
            <a:off x="683100" y="2667350"/>
            <a:ext cx="3499500" cy="10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of adults in United States reported having dysphonia in 2022</a:t>
            </a:r>
            <a:r>
              <a:rPr lang="en"/>
              <a:t> [1]</a:t>
            </a:r>
            <a:endParaRPr/>
          </a:p>
        </p:txBody>
      </p:sp>
      <p:grpSp>
        <p:nvGrpSpPr>
          <p:cNvPr id="434" name="Google Shape;434;p37"/>
          <p:cNvGrpSpPr/>
          <p:nvPr/>
        </p:nvGrpSpPr>
        <p:grpSpPr>
          <a:xfrm>
            <a:off x="7421075" y="539500"/>
            <a:ext cx="1009703" cy="130500"/>
            <a:chOff x="5461400" y="616025"/>
            <a:chExt cx="1009703" cy="130500"/>
          </a:xfrm>
        </p:grpSpPr>
        <p:sp>
          <p:nvSpPr>
            <p:cNvPr id="435" name="Google Shape;435;p37"/>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7"/>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7"/>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7"/>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7"/>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 name="Google Shape;440;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441" name="Google Shape;441;p37"/>
          <p:cNvSpPr txBox="1"/>
          <p:nvPr/>
        </p:nvSpPr>
        <p:spPr>
          <a:xfrm>
            <a:off x="215675" y="4747825"/>
            <a:ext cx="7916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Maven Pro"/>
                <a:ea typeface="Maven Pro"/>
                <a:cs typeface="Maven Pro"/>
                <a:sym typeface="Maven Pro"/>
              </a:rPr>
              <a:t>Sources: [1] American Journal of Speech-Language Pathology, 2024. [2] Mayo Clinic Arizona, SageJournals, 2015.</a:t>
            </a:r>
            <a:endParaRPr sz="1100">
              <a:solidFill>
                <a:schemeClr val="dk1"/>
              </a:solidFill>
              <a:latin typeface="Maven Pro"/>
              <a:ea typeface="Maven Pro"/>
              <a:cs typeface="Maven Pro"/>
              <a:sym typeface="Maven Pro"/>
            </a:endParaRPr>
          </a:p>
        </p:txBody>
      </p:sp>
      <p:sp>
        <p:nvSpPr>
          <p:cNvPr id="442" name="Google Shape;442;p37"/>
          <p:cNvSpPr txBox="1">
            <a:spLocks noGrp="1"/>
          </p:cNvSpPr>
          <p:nvPr>
            <p:ph type="title"/>
          </p:nvPr>
        </p:nvSpPr>
        <p:spPr>
          <a:xfrm>
            <a:off x="521550" y="1898451"/>
            <a:ext cx="3822600" cy="76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500"/>
              <a:t>~11.7%</a:t>
            </a:r>
            <a:endParaRPr sz="6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73"/>
          <p:cNvSpPr txBox="1">
            <a:spLocks noGrp="1"/>
          </p:cNvSpPr>
          <p:nvPr>
            <p:ph type="title"/>
          </p:nvPr>
        </p:nvSpPr>
        <p:spPr>
          <a:xfrm>
            <a:off x="836225" y="1720050"/>
            <a:ext cx="4181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Data Collection</a:t>
            </a:r>
            <a:endParaRPr>
              <a:latin typeface="Maven Pro Medium"/>
              <a:ea typeface="Maven Pro Medium"/>
              <a:cs typeface="Maven Pro Medium"/>
              <a:sym typeface="Maven Pro Medium"/>
            </a:endParaRPr>
          </a:p>
        </p:txBody>
      </p:sp>
      <p:sp>
        <p:nvSpPr>
          <p:cNvPr id="1063" name="Google Shape;1063;p73"/>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064" name="Google Shape;1064;p73"/>
          <p:cNvSpPr txBox="1">
            <a:spLocks noGrp="1"/>
          </p:cNvSpPr>
          <p:nvPr>
            <p:ph type="subTitle" idx="1"/>
          </p:nvPr>
        </p:nvSpPr>
        <p:spPr>
          <a:xfrm>
            <a:off x="880900" y="3231450"/>
            <a:ext cx="46332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Collected data from a wide range of volunteers to train the ML model.</a:t>
            </a:r>
            <a:endParaRPr/>
          </a:p>
        </p:txBody>
      </p:sp>
      <p:grpSp>
        <p:nvGrpSpPr>
          <p:cNvPr id="1065" name="Google Shape;1065;p73"/>
          <p:cNvGrpSpPr/>
          <p:nvPr/>
        </p:nvGrpSpPr>
        <p:grpSpPr>
          <a:xfrm>
            <a:off x="7421075" y="539500"/>
            <a:ext cx="1009703" cy="130500"/>
            <a:chOff x="5461400" y="616025"/>
            <a:chExt cx="1009703" cy="130500"/>
          </a:xfrm>
        </p:grpSpPr>
        <p:sp>
          <p:nvSpPr>
            <p:cNvPr id="1066" name="Google Shape;1066;p73"/>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3"/>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3"/>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3"/>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3"/>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071;p73"/>
          <p:cNvGrpSpPr/>
          <p:nvPr/>
        </p:nvGrpSpPr>
        <p:grpSpPr>
          <a:xfrm>
            <a:off x="836225" y="4473500"/>
            <a:ext cx="1009703" cy="130500"/>
            <a:chOff x="5461400" y="616025"/>
            <a:chExt cx="1009703" cy="130500"/>
          </a:xfrm>
        </p:grpSpPr>
        <p:sp>
          <p:nvSpPr>
            <p:cNvPr id="1072" name="Google Shape;1072;p73"/>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3"/>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3"/>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3"/>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3"/>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7" name="Google Shape;1077;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pic>
        <p:nvPicPr>
          <p:cNvPr id="1078" name="Google Shape;1078;p73"/>
          <p:cNvPicPr preferRelativeResize="0"/>
          <p:nvPr/>
        </p:nvPicPr>
        <p:blipFill>
          <a:blip r:embed="rId3">
            <a:alphaModFix/>
          </a:blip>
          <a:stretch>
            <a:fillRect/>
          </a:stretch>
        </p:blipFill>
        <p:spPr>
          <a:xfrm>
            <a:off x="7348425" y="4231075"/>
            <a:ext cx="1668600" cy="715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grpSp>
        <p:nvGrpSpPr>
          <p:cNvPr id="1084" name="Google Shape;1084;p74"/>
          <p:cNvGrpSpPr/>
          <p:nvPr/>
        </p:nvGrpSpPr>
        <p:grpSpPr>
          <a:xfrm>
            <a:off x="698295" y="444452"/>
            <a:ext cx="8016934" cy="859382"/>
            <a:chOff x="238125" y="2506075"/>
            <a:chExt cx="7115411" cy="673075"/>
          </a:xfrm>
        </p:grpSpPr>
        <p:sp>
          <p:nvSpPr>
            <p:cNvPr id="1085" name="Google Shape;1085;p74"/>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t>        </a:t>
              </a:r>
              <a:r>
                <a:rPr lang="en" sz="1700">
                  <a:latin typeface="Maven Pro Black"/>
                  <a:ea typeface="Maven Pro Black"/>
                  <a:cs typeface="Maven Pro Black"/>
                  <a:sym typeface="Maven Pro Black"/>
                </a:rPr>
                <a:t>   </a:t>
              </a:r>
              <a:r>
                <a:rPr lang="en" sz="1700">
                  <a:solidFill>
                    <a:schemeClr val="accent6"/>
                  </a:solidFill>
                  <a:latin typeface="Maven Pro Black"/>
                  <a:ea typeface="Maven Pro Black"/>
                  <a:cs typeface="Maven Pro Black"/>
                  <a:sym typeface="Maven Pro Black"/>
                </a:rPr>
                <a:t>IRB</a:t>
              </a:r>
              <a:endParaRPr sz="1700">
                <a:solidFill>
                  <a:schemeClr val="accent6"/>
                </a:solidFill>
                <a:latin typeface="Maven Pro Black"/>
                <a:ea typeface="Maven Pro Black"/>
                <a:cs typeface="Maven Pro Black"/>
                <a:sym typeface="Maven Pro Black"/>
              </a:endParaRPr>
            </a:p>
          </p:txBody>
        </p:sp>
        <p:sp>
          <p:nvSpPr>
            <p:cNvPr id="1086" name="Google Shape;1086;p74"/>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Volunteers</a:t>
              </a:r>
              <a:endParaRPr sz="1700">
                <a:solidFill>
                  <a:schemeClr val="dk1"/>
                </a:solidFill>
                <a:latin typeface="Maven Pro Black"/>
                <a:ea typeface="Maven Pro Black"/>
                <a:cs typeface="Maven Pro Black"/>
                <a:sym typeface="Maven Pro Black"/>
              </a:endParaRPr>
            </a:p>
          </p:txBody>
        </p:sp>
        <p:sp>
          <p:nvSpPr>
            <p:cNvPr id="1087" name="Google Shape;1087;p74"/>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Procedure</a:t>
              </a:r>
              <a:endParaRPr sz="1700">
                <a:solidFill>
                  <a:schemeClr val="dk1"/>
                </a:solidFill>
              </a:endParaRPr>
            </a:p>
          </p:txBody>
        </p:sp>
        <p:sp>
          <p:nvSpPr>
            <p:cNvPr id="1088" name="Google Shape;1088;p74"/>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Data</a:t>
              </a:r>
              <a:endParaRPr sz="1700">
                <a:solidFill>
                  <a:schemeClr val="dk1"/>
                </a:solidFill>
                <a:latin typeface="Maven Pro Black"/>
                <a:ea typeface="Maven Pro Black"/>
                <a:cs typeface="Maven Pro Black"/>
                <a:sym typeface="Maven Pro Black"/>
              </a:endParaRPr>
            </a:p>
          </p:txBody>
        </p:sp>
        <p:sp>
          <p:nvSpPr>
            <p:cNvPr id="1089" name="Google Shape;1089;p74"/>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ven Pro Black"/>
                  <a:ea typeface="Maven Pro Black"/>
                  <a:cs typeface="Maven Pro Black"/>
                  <a:sym typeface="Maven Pro Black"/>
                </a:rPr>
                <a:t>  </a:t>
              </a:r>
              <a:r>
                <a:rPr lang="en" sz="1700">
                  <a:solidFill>
                    <a:schemeClr val="dk1"/>
                  </a:solidFill>
                  <a:latin typeface="Maven Pro Black"/>
                  <a:ea typeface="Maven Pro Black"/>
                  <a:cs typeface="Maven Pro Black"/>
                  <a:sym typeface="Maven Pro Black"/>
                </a:rPr>
                <a:t>Prompts</a:t>
              </a:r>
              <a:endParaRPr sz="1700">
                <a:solidFill>
                  <a:schemeClr val="dk1"/>
                </a:solidFill>
              </a:endParaRPr>
            </a:p>
          </p:txBody>
        </p:sp>
      </p:grpSp>
      <p:sp>
        <p:nvSpPr>
          <p:cNvPr id="1090" name="Google Shape;1090;p74"/>
          <p:cNvSpPr txBox="1"/>
          <p:nvPr/>
        </p:nvSpPr>
        <p:spPr>
          <a:xfrm>
            <a:off x="4247875" y="1693125"/>
            <a:ext cx="4411500" cy="103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400"/>
              </a:spcBef>
              <a:spcAft>
                <a:spcPts val="0"/>
              </a:spcAft>
              <a:buNone/>
            </a:pPr>
            <a:r>
              <a:rPr lang="en" sz="1870" b="1">
                <a:latin typeface="Maven Pro"/>
                <a:ea typeface="Maven Pro"/>
                <a:cs typeface="Maven Pro"/>
                <a:sym typeface="Maven Pro"/>
              </a:rPr>
              <a:t>IRB approval</a:t>
            </a:r>
            <a:r>
              <a:rPr lang="en" sz="1570" b="1">
                <a:latin typeface="Maven Pro"/>
                <a:ea typeface="Maven Pro"/>
                <a:cs typeface="Maven Pro"/>
                <a:sym typeface="Maven Pro"/>
              </a:rPr>
              <a:t> </a:t>
            </a:r>
            <a:r>
              <a:rPr lang="en" sz="1570">
                <a:latin typeface="Maven Pro"/>
                <a:ea typeface="Maven Pro"/>
                <a:cs typeface="Maven Pro"/>
                <a:sym typeface="Maven Pro"/>
              </a:rPr>
              <a:t>ensures that our research meets </a:t>
            </a:r>
            <a:r>
              <a:rPr lang="en" sz="1570" u="sng">
                <a:latin typeface="Maven Pro"/>
                <a:ea typeface="Maven Pro"/>
                <a:cs typeface="Maven Pro"/>
                <a:sym typeface="Maven Pro"/>
              </a:rPr>
              <a:t>ethical standards</a:t>
            </a:r>
            <a:r>
              <a:rPr lang="en" sz="1570">
                <a:latin typeface="Maven Pro"/>
                <a:ea typeface="Maven Pro"/>
                <a:cs typeface="Maven Pro"/>
                <a:sym typeface="Maven Pro"/>
              </a:rPr>
              <a:t> and </a:t>
            </a:r>
            <a:r>
              <a:rPr lang="en" sz="1570" u="sng">
                <a:latin typeface="Maven Pro"/>
                <a:ea typeface="Maven Pro"/>
                <a:cs typeface="Maven Pro"/>
                <a:sym typeface="Maven Pro"/>
              </a:rPr>
              <a:t>regulatory</a:t>
            </a:r>
            <a:r>
              <a:rPr lang="en" sz="1570">
                <a:latin typeface="Maven Pro"/>
                <a:ea typeface="Maven Pro"/>
                <a:cs typeface="Maven Pro"/>
                <a:sym typeface="Maven Pro"/>
              </a:rPr>
              <a:t> requirements</a:t>
            </a:r>
            <a:endParaRPr sz="1500">
              <a:solidFill>
                <a:schemeClr val="dk1"/>
              </a:solidFill>
              <a:latin typeface="Maven Pro"/>
              <a:ea typeface="Maven Pro"/>
              <a:cs typeface="Maven Pro"/>
              <a:sym typeface="Maven Pro"/>
            </a:endParaRPr>
          </a:p>
        </p:txBody>
      </p:sp>
      <p:sp>
        <p:nvSpPr>
          <p:cNvPr id="1091" name="Google Shape;1091;p74"/>
          <p:cNvSpPr txBox="1"/>
          <p:nvPr/>
        </p:nvSpPr>
        <p:spPr>
          <a:xfrm>
            <a:off x="912338" y="3835275"/>
            <a:ext cx="2716500" cy="57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1"/>
                </a:solidFill>
                <a:latin typeface="Maven Pro"/>
                <a:ea typeface="Maven Pro"/>
                <a:cs typeface="Maven Pro"/>
                <a:sym typeface="Maven Pro"/>
              </a:rPr>
              <a:t>Protocol ID:</a:t>
            </a:r>
            <a:r>
              <a:rPr lang="en" sz="1700">
                <a:solidFill>
                  <a:schemeClr val="dk1"/>
                </a:solidFill>
                <a:latin typeface="Maven Pro"/>
                <a:ea typeface="Maven Pro"/>
                <a:cs typeface="Maven Pro"/>
                <a:sym typeface="Maven Pro"/>
              </a:rPr>
              <a:t> 25-01-2300</a:t>
            </a:r>
            <a:endParaRPr>
              <a:solidFill>
                <a:schemeClr val="dk1"/>
              </a:solidFill>
              <a:latin typeface="Maven Pro"/>
              <a:ea typeface="Maven Pro"/>
              <a:cs typeface="Maven Pro"/>
              <a:sym typeface="Maven Pro"/>
            </a:endParaRPr>
          </a:p>
        </p:txBody>
      </p:sp>
      <p:pic>
        <p:nvPicPr>
          <p:cNvPr id="1092" name="Google Shape;1092;p74" title="Screenshot 2025-05-02 at 2.04.11 PM.png"/>
          <p:cNvPicPr preferRelativeResize="0"/>
          <p:nvPr/>
        </p:nvPicPr>
        <p:blipFill>
          <a:blip r:embed="rId3">
            <a:alphaModFix/>
          </a:blip>
          <a:stretch>
            <a:fillRect/>
          </a:stretch>
        </p:blipFill>
        <p:spPr>
          <a:xfrm>
            <a:off x="694700" y="2025925"/>
            <a:ext cx="3151800" cy="1809300"/>
          </a:xfrm>
          <a:prstGeom prst="rect">
            <a:avLst/>
          </a:prstGeom>
          <a:noFill/>
          <a:ln w="19050" cap="flat" cmpd="sng">
            <a:solidFill>
              <a:schemeClr val="dk1"/>
            </a:solidFill>
            <a:prstDash val="solid"/>
            <a:round/>
            <a:headEnd type="none" w="sm" len="sm"/>
            <a:tailEnd type="none" w="sm" len="sm"/>
          </a:ln>
        </p:spPr>
      </p:pic>
      <p:sp>
        <p:nvSpPr>
          <p:cNvPr id="1093" name="Google Shape;1093;p74"/>
          <p:cNvSpPr txBox="1"/>
          <p:nvPr/>
        </p:nvSpPr>
        <p:spPr>
          <a:xfrm>
            <a:off x="217400" y="4686350"/>
            <a:ext cx="45720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Maven Pro"/>
                <a:ea typeface="Maven Pro"/>
                <a:cs typeface="Maven Pro"/>
                <a:sym typeface="Maven Pro"/>
              </a:rPr>
              <a:t>Under requirements set by: Santa Clara University</a:t>
            </a:r>
            <a:endParaRPr sz="1200">
              <a:solidFill>
                <a:schemeClr val="dk1"/>
              </a:solidFill>
              <a:latin typeface="Maven Pro"/>
              <a:ea typeface="Maven Pro"/>
              <a:cs typeface="Maven Pro"/>
              <a:sym typeface="Maven Pro"/>
            </a:endParaRPr>
          </a:p>
        </p:txBody>
      </p:sp>
      <p:sp>
        <p:nvSpPr>
          <p:cNvPr id="1094" name="Google Shape;1094;p74"/>
          <p:cNvSpPr txBox="1"/>
          <p:nvPr/>
        </p:nvSpPr>
        <p:spPr>
          <a:xfrm>
            <a:off x="4247875" y="2761950"/>
            <a:ext cx="4411500" cy="1809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400"/>
              </a:spcBef>
              <a:spcAft>
                <a:spcPts val="0"/>
              </a:spcAft>
              <a:buClr>
                <a:schemeClr val="dk1"/>
              </a:buClr>
              <a:buSzPts val="1600"/>
              <a:buFont typeface="Maven Pro Medium"/>
              <a:buChar char="●"/>
            </a:pPr>
            <a:r>
              <a:rPr lang="en" sz="1600">
                <a:solidFill>
                  <a:schemeClr val="dk1"/>
                </a:solidFill>
                <a:latin typeface="Maven Pro Medium"/>
                <a:ea typeface="Maven Pro Medium"/>
                <a:cs typeface="Maven Pro Medium"/>
                <a:sym typeface="Maven Pro Medium"/>
              </a:rPr>
              <a:t>Research involving human subjects</a:t>
            </a:r>
            <a:endParaRPr sz="1600">
              <a:solidFill>
                <a:schemeClr val="dk1"/>
              </a:solidFill>
              <a:latin typeface="Maven Pro Medium"/>
              <a:ea typeface="Maven Pro Medium"/>
              <a:cs typeface="Maven Pro Medium"/>
              <a:sym typeface="Maven Pro Medium"/>
            </a:endParaRPr>
          </a:p>
          <a:p>
            <a:pPr marL="914400" lvl="1" indent="-330200" algn="l" rtl="0">
              <a:lnSpc>
                <a:spcPct val="115000"/>
              </a:lnSpc>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Training and Certifications</a:t>
            </a:r>
            <a:endParaRPr sz="16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Medium"/>
              <a:buChar char="●"/>
            </a:pPr>
            <a:r>
              <a:rPr lang="en" sz="1600">
                <a:solidFill>
                  <a:schemeClr val="dk1"/>
                </a:solidFill>
                <a:latin typeface="Maven Pro Medium"/>
                <a:ea typeface="Maven Pro Medium"/>
                <a:cs typeface="Maven Pro Medium"/>
                <a:sym typeface="Maven Pro Medium"/>
              </a:rPr>
              <a:t>Participants</a:t>
            </a:r>
            <a:endParaRPr sz="1600">
              <a:solidFill>
                <a:schemeClr val="dk1"/>
              </a:solidFill>
              <a:latin typeface="Maven Pro Medium"/>
              <a:ea typeface="Maven Pro Medium"/>
              <a:cs typeface="Maven Pro Medium"/>
              <a:sym typeface="Maven Pro Medium"/>
            </a:endParaRPr>
          </a:p>
          <a:p>
            <a:pPr marL="914400" lvl="1"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Informed Consent</a:t>
            </a:r>
            <a:endParaRPr sz="15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Medium"/>
              <a:buChar char="●"/>
            </a:pPr>
            <a:r>
              <a:rPr lang="en" sz="1600">
                <a:solidFill>
                  <a:schemeClr val="dk1"/>
                </a:solidFill>
                <a:latin typeface="Maven Pro Medium"/>
                <a:ea typeface="Maven Pro Medium"/>
                <a:cs typeface="Maven Pro Medium"/>
                <a:sym typeface="Maven Pro Medium"/>
              </a:rPr>
              <a:t>Collected biometric data</a:t>
            </a:r>
            <a:endParaRPr sz="1600">
              <a:solidFill>
                <a:schemeClr val="dk1"/>
              </a:solidFill>
              <a:latin typeface="Maven Pro Medium"/>
              <a:ea typeface="Maven Pro Medium"/>
              <a:cs typeface="Maven Pro Medium"/>
              <a:sym typeface="Maven Pro Medium"/>
            </a:endParaRPr>
          </a:p>
          <a:p>
            <a:pPr marL="914400" lvl="1"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Anonymized</a:t>
            </a:r>
            <a:endParaRPr sz="1500">
              <a:solidFill>
                <a:schemeClr val="dk1"/>
              </a:solidFill>
              <a:latin typeface="Maven Pro"/>
              <a:ea typeface="Maven Pro"/>
              <a:cs typeface="Maven Pro"/>
              <a:sym typeface="Maven Pro"/>
            </a:endParaRPr>
          </a:p>
          <a:p>
            <a:pPr marL="914400" lvl="1"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Stored Securely</a:t>
            </a: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sp>
        <p:nvSpPr>
          <p:cNvPr id="1100" name="Google Shape;1100;p75"/>
          <p:cNvSpPr txBox="1"/>
          <p:nvPr/>
        </p:nvSpPr>
        <p:spPr>
          <a:xfrm>
            <a:off x="1828250" y="1303825"/>
            <a:ext cx="937800" cy="4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1"/>
                </a:solidFill>
                <a:latin typeface="Maven Pro"/>
                <a:ea typeface="Maven Pro"/>
                <a:cs typeface="Maven Pro"/>
                <a:sym typeface="Maven Pro"/>
              </a:rPr>
              <a:t>Flyer</a:t>
            </a:r>
            <a:endParaRPr sz="2000">
              <a:solidFill>
                <a:schemeClr val="dk1"/>
              </a:solidFill>
              <a:latin typeface="Maven Pro"/>
              <a:ea typeface="Maven Pro"/>
              <a:cs typeface="Maven Pro"/>
              <a:sym typeface="Maven Pro"/>
            </a:endParaRPr>
          </a:p>
        </p:txBody>
      </p:sp>
      <p:pic>
        <p:nvPicPr>
          <p:cNvPr id="1101" name="Google Shape;1101;p75"/>
          <p:cNvPicPr preferRelativeResize="0"/>
          <p:nvPr/>
        </p:nvPicPr>
        <p:blipFill>
          <a:blip r:embed="rId3">
            <a:alphaModFix/>
          </a:blip>
          <a:stretch>
            <a:fillRect/>
          </a:stretch>
        </p:blipFill>
        <p:spPr>
          <a:xfrm>
            <a:off x="1138125" y="1797750"/>
            <a:ext cx="2318049" cy="3266649"/>
          </a:xfrm>
          <a:prstGeom prst="rect">
            <a:avLst/>
          </a:prstGeom>
          <a:noFill/>
          <a:ln w="9525" cap="flat" cmpd="sng">
            <a:solidFill>
              <a:schemeClr val="dk1"/>
            </a:solidFill>
            <a:prstDash val="solid"/>
            <a:round/>
            <a:headEnd type="none" w="sm" len="sm"/>
            <a:tailEnd type="none" w="sm" len="sm"/>
          </a:ln>
        </p:spPr>
      </p:pic>
      <p:grpSp>
        <p:nvGrpSpPr>
          <p:cNvPr id="1102" name="Google Shape;1102;p75"/>
          <p:cNvGrpSpPr/>
          <p:nvPr/>
        </p:nvGrpSpPr>
        <p:grpSpPr>
          <a:xfrm>
            <a:off x="698295" y="444452"/>
            <a:ext cx="8016934" cy="859382"/>
            <a:chOff x="238125" y="2506075"/>
            <a:chExt cx="7115411" cy="673075"/>
          </a:xfrm>
        </p:grpSpPr>
        <p:sp>
          <p:nvSpPr>
            <p:cNvPr id="1103" name="Google Shape;1103;p75"/>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dk1"/>
                  </a:solidFill>
                </a:rPr>
                <a:t>        </a:t>
              </a:r>
              <a:r>
                <a:rPr lang="en" sz="1700">
                  <a:solidFill>
                    <a:schemeClr val="dk1"/>
                  </a:solidFill>
                  <a:latin typeface="Maven Pro Black"/>
                  <a:ea typeface="Maven Pro Black"/>
                  <a:cs typeface="Maven Pro Black"/>
                  <a:sym typeface="Maven Pro Black"/>
                </a:rPr>
                <a:t>   IRB</a:t>
              </a:r>
              <a:endParaRPr sz="1700">
                <a:solidFill>
                  <a:schemeClr val="dk1"/>
                </a:solidFill>
                <a:latin typeface="Maven Pro Black"/>
                <a:ea typeface="Maven Pro Black"/>
                <a:cs typeface="Maven Pro Black"/>
                <a:sym typeface="Maven Pro Black"/>
              </a:endParaRPr>
            </a:p>
          </p:txBody>
        </p:sp>
        <p:sp>
          <p:nvSpPr>
            <p:cNvPr id="1104" name="Google Shape;1104;p75"/>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accent6"/>
                  </a:solidFill>
                  <a:latin typeface="Maven Pro Black"/>
                  <a:ea typeface="Maven Pro Black"/>
                  <a:cs typeface="Maven Pro Black"/>
                  <a:sym typeface="Maven Pro Black"/>
                </a:rPr>
                <a:t>   Volunteers</a:t>
              </a:r>
              <a:endParaRPr sz="1700">
                <a:solidFill>
                  <a:schemeClr val="accent6"/>
                </a:solidFill>
                <a:latin typeface="Maven Pro Black"/>
                <a:ea typeface="Maven Pro Black"/>
                <a:cs typeface="Maven Pro Black"/>
                <a:sym typeface="Maven Pro Black"/>
              </a:endParaRPr>
            </a:p>
          </p:txBody>
        </p:sp>
        <p:sp>
          <p:nvSpPr>
            <p:cNvPr id="1105" name="Google Shape;1105;p75"/>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Procedure</a:t>
              </a:r>
              <a:endParaRPr sz="1700">
                <a:solidFill>
                  <a:schemeClr val="dk1"/>
                </a:solidFill>
              </a:endParaRPr>
            </a:p>
          </p:txBody>
        </p:sp>
        <p:sp>
          <p:nvSpPr>
            <p:cNvPr id="1106" name="Google Shape;1106;p75"/>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Data</a:t>
              </a:r>
              <a:endParaRPr sz="1700">
                <a:solidFill>
                  <a:schemeClr val="dk1"/>
                </a:solidFill>
                <a:latin typeface="Maven Pro Black"/>
                <a:ea typeface="Maven Pro Black"/>
                <a:cs typeface="Maven Pro Black"/>
                <a:sym typeface="Maven Pro Black"/>
              </a:endParaRPr>
            </a:p>
          </p:txBody>
        </p:sp>
        <p:sp>
          <p:nvSpPr>
            <p:cNvPr id="1107" name="Google Shape;1107;p75"/>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ven Pro Black"/>
                  <a:ea typeface="Maven Pro Black"/>
                  <a:cs typeface="Maven Pro Black"/>
                  <a:sym typeface="Maven Pro Black"/>
                </a:rPr>
                <a:t>  </a:t>
              </a:r>
              <a:r>
                <a:rPr lang="en" sz="1700">
                  <a:solidFill>
                    <a:schemeClr val="dk1"/>
                  </a:solidFill>
                  <a:latin typeface="Maven Pro Black"/>
                  <a:ea typeface="Maven Pro Black"/>
                  <a:cs typeface="Maven Pro Black"/>
                  <a:sym typeface="Maven Pro Black"/>
                </a:rPr>
                <a:t>Prompts</a:t>
              </a:r>
              <a:endParaRPr sz="1700">
                <a:solidFill>
                  <a:schemeClr val="dk1"/>
                </a:solidFill>
              </a:endParaRPr>
            </a:p>
          </p:txBody>
        </p:sp>
      </p:grpSp>
      <p:sp>
        <p:nvSpPr>
          <p:cNvPr id="1108" name="Google Shape;1108;p75"/>
          <p:cNvSpPr txBox="1"/>
          <p:nvPr/>
        </p:nvSpPr>
        <p:spPr>
          <a:xfrm>
            <a:off x="3927575" y="1898550"/>
            <a:ext cx="4580100" cy="23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chemeClr val="accent1"/>
                </a:solidFill>
                <a:latin typeface="Maven Pro"/>
                <a:ea typeface="Maven Pro"/>
                <a:cs typeface="Maven Pro"/>
                <a:sym typeface="Maven Pro"/>
              </a:rPr>
              <a:t>Google Form</a:t>
            </a:r>
            <a:endParaRPr sz="2500" b="1">
              <a:solidFill>
                <a:schemeClr val="accent1"/>
              </a:solidFill>
              <a:latin typeface="Maven Pro"/>
              <a:ea typeface="Maven Pro"/>
              <a:cs typeface="Maven Pro"/>
              <a:sym typeface="Maven Pro"/>
            </a:endParaRPr>
          </a:p>
          <a:p>
            <a:pPr marL="0" lvl="0" indent="0" algn="l" rtl="0">
              <a:spcBef>
                <a:spcPts val="0"/>
              </a:spcBef>
              <a:spcAft>
                <a:spcPts val="0"/>
              </a:spcAft>
              <a:buNone/>
            </a:pPr>
            <a:endParaRPr sz="500" b="1">
              <a:solidFill>
                <a:schemeClr val="accent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SemiBold"/>
              <a:buChar char="●"/>
            </a:pPr>
            <a:r>
              <a:rPr lang="en" sz="1600">
                <a:solidFill>
                  <a:schemeClr val="dk1"/>
                </a:solidFill>
                <a:latin typeface="Maven Pro SemiBold"/>
                <a:ea typeface="Maven Pro SemiBold"/>
                <a:cs typeface="Maven Pro SemiBold"/>
                <a:sym typeface="Maven Pro SemiBold"/>
              </a:rPr>
              <a:t>Participant Criteria</a:t>
            </a:r>
            <a:endParaRPr sz="1600">
              <a:solidFill>
                <a:schemeClr val="dk1"/>
              </a:solidFill>
              <a:latin typeface="Maven Pro SemiBold"/>
              <a:ea typeface="Maven Pro SemiBold"/>
              <a:cs typeface="Maven Pro SemiBold"/>
              <a:sym typeface="Maven Pro SemiBold"/>
            </a:endParaRPr>
          </a:p>
          <a:p>
            <a:pPr marL="914400" lvl="1"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No Allergies</a:t>
            </a:r>
            <a:endParaRPr sz="1500">
              <a:solidFill>
                <a:schemeClr val="dk1"/>
              </a:solidFill>
              <a:latin typeface="Maven Pro"/>
              <a:ea typeface="Maven Pro"/>
              <a:cs typeface="Maven Pro"/>
              <a:sym typeface="Maven Pro"/>
            </a:endParaRPr>
          </a:p>
          <a:p>
            <a:pPr marL="914400" lvl="1" indent="-330200" algn="l" rtl="0">
              <a:spcBef>
                <a:spcPts val="0"/>
              </a:spcBef>
              <a:spcAft>
                <a:spcPts val="0"/>
              </a:spcAft>
              <a:buClr>
                <a:schemeClr val="dk1"/>
              </a:buClr>
              <a:buSzPts val="1600"/>
              <a:buFont typeface="Maven Pro SemiBold"/>
              <a:buChar char="○"/>
            </a:pPr>
            <a:r>
              <a:rPr lang="en" sz="1500">
                <a:solidFill>
                  <a:schemeClr val="dk1"/>
                </a:solidFill>
                <a:latin typeface="Maven Pro"/>
                <a:ea typeface="Maven Pro"/>
                <a:cs typeface="Maven Pro"/>
                <a:sym typeface="Maven Pro"/>
              </a:rPr>
              <a:t>No Facial hair</a:t>
            </a:r>
            <a:endParaRPr sz="1500">
              <a:solidFill>
                <a:schemeClr val="dk1"/>
              </a:solidFill>
              <a:latin typeface="Maven Pro"/>
              <a:ea typeface="Maven Pro"/>
              <a:cs typeface="Maven Pro"/>
              <a:sym typeface="Maven Pro"/>
            </a:endParaRPr>
          </a:p>
          <a:p>
            <a:pPr marL="914400" lvl="1" indent="-330200" algn="l" rtl="0">
              <a:spcBef>
                <a:spcPts val="0"/>
              </a:spcBef>
              <a:spcAft>
                <a:spcPts val="0"/>
              </a:spcAft>
              <a:buClr>
                <a:schemeClr val="dk1"/>
              </a:buClr>
              <a:buSzPts val="1600"/>
              <a:buFont typeface="Maven Pro SemiBold"/>
              <a:buChar char="○"/>
            </a:pPr>
            <a:r>
              <a:rPr lang="en" sz="1500">
                <a:solidFill>
                  <a:schemeClr val="dk1"/>
                </a:solidFill>
                <a:latin typeface="Maven Pro"/>
                <a:ea typeface="Maven Pro"/>
                <a:cs typeface="Maven Pro"/>
                <a:sym typeface="Maven Pro"/>
              </a:rPr>
              <a:t>English Fluency</a:t>
            </a:r>
            <a:endParaRPr sz="1600">
              <a:solidFill>
                <a:schemeClr val="dk1"/>
              </a:solidFill>
              <a:latin typeface="Maven Pro SemiBold"/>
              <a:ea typeface="Maven Pro SemiBold"/>
              <a:cs typeface="Maven Pro SemiBold"/>
              <a:sym typeface="Maven Pro SemiBold"/>
            </a:endParaRPr>
          </a:p>
          <a:p>
            <a:pPr marL="0" lvl="0" indent="0" algn="l" rtl="0">
              <a:spcBef>
                <a:spcPts val="0"/>
              </a:spcBef>
              <a:spcAft>
                <a:spcPts val="0"/>
              </a:spcAft>
              <a:buNone/>
            </a:pPr>
            <a:endParaRPr sz="500">
              <a:solidFill>
                <a:schemeClr val="dk1"/>
              </a:solidFill>
              <a:latin typeface="Maven Pro"/>
              <a:ea typeface="Maven Pro"/>
              <a:cs typeface="Maven Pro"/>
              <a:sym typeface="Maven Pro"/>
            </a:endParaRPr>
          </a:p>
          <a:p>
            <a:pPr marL="457200" lvl="0" indent="-317500" algn="l" rtl="0">
              <a:spcBef>
                <a:spcPts val="0"/>
              </a:spcBef>
              <a:spcAft>
                <a:spcPts val="0"/>
              </a:spcAft>
              <a:buClr>
                <a:schemeClr val="dk1"/>
              </a:buClr>
              <a:buSzPts val="1400"/>
              <a:buFont typeface="Maven Pro SemiBold"/>
              <a:buChar char="●"/>
            </a:pPr>
            <a:r>
              <a:rPr lang="en" sz="1600">
                <a:solidFill>
                  <a:schemeClr val="dk1"/>
                </a:solidFill>
                <a:latin typeface="Maven Pro SemiBold"/>
                <a:ea typeface="Maven Pro SemiBold"/>
                <a:cs typeface="Maven Pro SemiBold"/>
                <a:sym typeface="Maven Pro SemiBold"/>
              </a:rPr>
              <a:t>Overview</a:t>
            </a:r>
            <a:r>
              <a:rPr lang="en">
                <a:solidFill>
                  <a:schemeClr val="dk1"/>
                </a:solidFill>
                <a:latin typeface="Maven Pro SemiBold"/>
                <a:ea typeface="Maven Pro SemiBold"/>
                <a:cs typeface="Maven Pro SemiBold"/>
                <a:sym typeface="Maven Pro SemiBold"/>
              </a:rPr>
              <a:t> </a:t>
            </a:r>
            <a:endParaRPr>
              <a:solidFill>
                <a:schemeClr val="dk1"/>
              </a:solidFill>
              <a:latin typeface="Maven Pro SemiBold"/>
              <a:ea typeface="Maven Pro SemiBold"/>
              <a:cs typeface="Maven Pro SemiBold"/>
              <a:sym typeface="Maven Pro SemiBold"/>
            </a:endParaRPr>
          </a:p>
          <a:p>
            <a:pPr marL="914400" lvl="1"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Voluntary Participation</a:t>
            </a:r>
            <a:endParaRPr sz="1500">
              <a:solidFill>
                <a:schemeClr val="dk1"/>
              </a:solidFill>
              <a:latin typeface="Maven Pro"/>
              <a:ea typeface="Maven Pro"/>
              <a:cs typeface="Maven Pro"/>
              <a:sym typeface="Maven Pro"/>
            </a:endParaRPr>
          </a:p>
          <a:p>
            <a:pPr marL="914400" lvl="1" indent="-323850" algn="l" rtl="0">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Data Usage Privacy</a:t>
            </a:r>
            <a:endParaRPr sz="1500">
              <a:solidFill>
                <a:schemeClr val="dk1"/>
              </a:solidFill>
              <a:latin typeface="Maven Pro"/>
              <a:ea typeface="Maven Pro"/>
              <a:cs typeface="Maven Pro"/>
              <a:sym typeface="Maven Pro"/>
            </a:endParaRPr>
          </a:p>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p76"/>
          <p:cNvPicPr preferRelativeResize="0"/>
          <p:nvPr/>
        </p:nvPicPr>
        <p:blipFill rotWithShape="1">
          <a:blip r:embed="rId3">
            <a:alphaModFix/>
          </a:blip>
          <a:srcRect l="14000" t="20319" b="15700"/>
          <a:stretch/>
        </p:blipFill>
        <p:spPr>
          <a:xfrm>
            <a:off x="-20275" y="2173400"/>
            <a:ext cx="2004600" cy="1988400"/>
          </a:xfrm>
          <a:prstGeom prst="rect">
            <a:avLst/>
          </a:prstGeom>
          <a:noFill/>
          <a:ln w="9525" cap="flat" cmpd="sng">
            <a:solidFill>
              <a:schemeClr val="dk1"/>
            </a:solidFill>
            <a:prstDash val="solid"/>
            <a:round/>
            <a:headEnd type="none" w="sm" len="sm"/>
            <a:tailEnd type="none" w="sm" len="sm"/>
          </a:ln>
        </p:spPr>
      </p:pic>
      <p:sp>
        <p:nvSpPr>
          <p:cNvPr id="1114" name="Google Shape;1114;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pic>
        <p:nvPicPr>
          <p:cNvPr id="1115" name="Google Shape;1115;p76"/>
          <p:cNvPicPr preferRelativeResize="0"/>
          <p:nvPr/>
        </p:nvPicPr>
        <p:blipFill>
          <a:blip r:embed="rId4">
            <a:alphaModFix/>
          </a:blip>
          <a:stretch>
            <a:fillRect/>
          </a:stretch>
        </p:blipFill>
        <p:spPr>
          <a:xfrm>
            <a:off x="889250" y="17782175"/>
            <a:ext cx="7204500" cy="6620352"/>
          </a:xfrm>
          <a:prstGeom prst="rect">
            <a:avLst/>
          </a:prstGeom>
          <a:noFill/>
          <a:ln>
            <a:noFill/>
          </a:ln>
        </p:spPr>
      </p:pic>
      <p:grpSp>
        <p:nvGrpSpPr>
          <p:cNvPr id="1116" name="Google Shape;1116;p76"/>
          <p:cNvGrpSpPr/>
          <p:nvPr/>
        </p:nvGrpSpPr>
        <p:grpSpPr>
          <a:xfrm>
            <a:off x="698295" y="444452"/>
            <a:ext cx="8016934" cy="859382"/>
            <a:chOff x="238125" y="2506075"/>
            <a:chExt cx="7115411" cy="673075"/>
          </a:xfrm>
        </p:grpSpPr>
        <p:sp>
          <p:nvSpPr>
            <p:cNvPr id="1117" name="Google Shape;1117;p76"/>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dk1"/>
                  </a:solidFill>
                </a:rPr>
                <a:t>        </a:t>
              </a:r>
              <a:r>
                <a:rPr lang="en" sz="1700">
                  <a:solidFill>
                    <a:schemeClr val="dk1"/>
                  </a:solidFill>
                  <a:latin typeface="Maven Pro Black"/>
                  <a:ea typeface="Maven Pro Black"/>
                  <a:cs typeface="Maven Pro Black"/>
                  <a:sym typeface="Maven Pro Black"/>
                </a:rPr>
                <a:t>   IRB</a:t>
              </a:r>
              <a:endParaRPr sz="1700">
                <a:solidFill>
                  <a:schemeClr val="dk1"/>
                </a:solidFill>
                <a:latin typeface="Maven Pro Black"/>
                <a:ea typeface="Maven Pro Black"/>
                <a:cs typeface="Maven Pro Black"/>
                <a:sym typeface="Maven Pro Black"/>
              </a:endParaRPr>
            </a:p>
          </p:txBody>
        </p:sp>
        <p:sp>
          <p:nvSpPr>
            <p:cNvPr id="1118" name="Google Shape;1118;p76"/>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Volunteers</a:t>
              </a:r>
              <a:endParaRPr sz="1700">
                <a:solidFill>
                  <a:schemeClr val="dk1"/>
                </a:solidFill>
                <a:latin typeface="Maven Pro Black"/>
                <a:ea typeface="Maven Pro Black"/>
                <a:cs typeface="Maven Pro Black"/>
                <a:sym typeface="Maven Pro Black"/>
              </a:endParaRPr>
            </a:p>
          </p:txBody>
        </p:sp>
        <p:sp>
          <p:nvSpPr>
            <p:cNvPr id="1119" name="Google Shape;1119;p76"/>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a:t>
              </a:r>
              <a:r>
                <a:rPr lang="en" sz="1700">
                  <a:solidFill>
                    <a:schemeClr val="accent6"/>
                  </a:solidFill>
                  <a:latin typeface="Maven Pro Black"/>
                  <a:ea typeface="Maven Pro Black"/>
                  <a:cs typeface="Maven Pro Black"/>
                  <a:sym typeface="Maven Pro Black"/>
                </a:rPr>
                <a:t>Procedure</a:t>
              </a:r>
              <a:endParaRPr sz="1700">
                <a:solidFill>
                  <a:schemeClr val="accent6"/>
                </a:solidFill>
                <a:latin typeface="Maven Pro Black"/>
                <a:ea typeface="Maven Pro Black"/>
                <a:cs typeface="Maven Pro Black"/>
                <a:sym typeface="Maven Pro Black"/>
              </a:endParaRPr>
            </a:p>
          </p:txBody>
        </p:sp>
        <p:sp>
          <p:nvSpPr>
            <p:cNvPr id="1120" name="Google Shape;1120;p76"/>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Data</a:t>
              </a:r>
              <a:endParaRPr sz="1700">
                <a:solidFill>
                  <a:schemeClr val="dk1"/>
                </a:solidFill>
                <a:latin typeface="Maven Pro Black"/>
                <a:ea typeface="Maven Pro Black"/>
                <a:cs typeface="Maven Pro Black"/>
                <a:sym typeface="Maven Pro Black"/>
              </a:endParaRPr>
            </a:p>
          </p:txBody>
        </p:sp>
        <p:sp>
          <p:nvSpPr>
            <p:cNvPr id="1121" name="Google Shape;1121;p76"/>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ven Pro Black"/>
                  <a:ea typeface="Maven Pro Black"/>
                  <a:cs typeface="Maven Pro Black"/>
                  <a:sym typeface="Maven Pro Black"/>
                </a:rPr>
                <a:t>  </a:t>
              </a:r>
              <a:r>
                <a:rPr lang="en" sz="1700">
                  <a:solidFill>
                    <a:schemeClr val="dk1"/>
                  </a:solidFill>
                  <a:latin typeface="Maven Pro Black"/>
                  <a:ea typeface="Maven Pro Black"/>
                  <a:cs typeface="Maven Pro Black"/>
                  <a:sym typeface="Maven Pro Black"/>
                </a:rPr>
                <a:t>Prompts</a:t>
              </a:r>
              <a:endParaRPr sz="1700">
                <a:solidFill>
                  <a:schemeClr val="dk1"/>
                </a:solidFill>
              </a:endParaRPr>
            </a:p>
          </p:txBody>
        </p:sp>
      </p:grpSp>
      <p:grpSp>
        <p:nvGrpSpPr>
          <p:cNvPr id="1122" name="Google Shape;1122;p76"/>
          <p:cNvGrpSpPr/>
          <p:nvPr/>
        </p:nvGrpSpPr>
        <p:grpSpPr>
          <a:xfrm>
            <a:off x="2156673" y="2571750"/>
            <a:ext cx="2004600" cy="2384700"/>
            <a:chOff x="1885973" y="2682575"/>
            <a:chExt cx="2004600" cy="2384700"/>
          </a:xfrm>
        </p:grpSpPr>
        <p:pic>
          <p:nvPicPr>
            <p:cNvPr id="1123" name="Google Shape;1123;p76" title="Screenshot 2025-04-26 at 19.48.58.png"/>
            <p:cNvPicPr preferRelativeResize="0"/>
            <p:nvPr/>
          </p:nvPicPr>
          <p:blipFill>
            <a:blip r:embed="rId5">
              <a:alphaModFix/>
            </a:blip>
            <a:stretch>
              <a:fillRect/>
            </a:stretch>
          </p:blipFill>
          <p:spPr>
            <a:xfrm>
              <a:off x="1885973" y="2682575"/>
              <a:ext cx="2004600" cy="2384700"/>
            </a:xfrm>
            <a:prstGeom prst="rect">
              <a:avLst/>
            </a:prstGeom>
            <a:noFill/>
            <a:ln w="9525" cap="flat" cmpd="sng">
              <a:solidFill>
                <a:schemeClr val="dk1"/>
              </a:solidFill>
              <a:prstDash val="solid"/>
              <a:round/>
              <a:headEnd type="none" w="sm" len="sm"/>
              <a:tailEnd type="none" w="sm" len="sm"/>
            </a:ln>
          </p:spPr>
        </p:pic>
        <p:pic>
          <p:nvPicPr>
            <p:cNvPr id="1124" name="Google Shape;1124;p76"/>
            <p:cNvPicPr preferRelativeResize="0"/>
            <p:nvPr/>
          </p:nvPicPr>
          <p:blipFill>
            <a:blip r:embed="rId6">
              <a:alphaModFix/>
            </a:blip>
            <a:stretch>
              <a:fillRect/>
            </a:stretch>
          </p:blipFill>
          <p:spPr>
            <a:xfrm>
              <a:off x="2326311" y="3862802"/>
              <a:ext cx="289690" cy="288046"/>
            </a:xfrm>
            <a:prstGeom prst="rect">
              <a:avLst/>
            </a:prstGeom>
            <a:noFill/>
            <a:ln>
              <a:noFill/>
            </a:ln>
          </p:spPr>
        </p:pic>
        <p:pic>
          <p:nvPicPr>
            <p:cNvPr id="1125" name="Google Shape;1125;p76"/>
            <p:cNvPicPr preferRelativeResize="0"/>
            <p:nvPr/>
          </p:nvPicPr>
          <p:blipFill>
            <a:blip r:embed="rId6">
              <a:alphaModFix/>
            </a:blip>
            <a:stretch>
              <a:fillRect/>
            </a:stretch>
          </p:blipFill>
          <p:spPr>
            <a:xfrm>
              <a:off x="2850633" y="4259939"/>
              <a:ext cx="289690" cy="288046"/>
            </a:xfrm>
            <a:prstGeom prst="rect">
              <a:avLst/>
            </a:prstGeom>
            <a:noFill/>
            <a:ln>
              <a:noFill/>
            </a:ln>
          </p:spPr>
        </p:pic>
        <p:pic>
          <p:nvPicPr>
            <p:cNvPr id="1126" name="Google Shape;1126;p76"/>
            <p:cNvPicPr preferRelativeResize="0"/>
            <p:nvPr/>
          </p:nvPicPr>
          <p:blipFill>
            <a:blip r:embed="rId6">
              <a:alphaModFix/>
            </a:blip>
            <a:stretch>
              <a:fillRect/>
            </a:stretch>
          </p:blipFill>
          <p:spPr>
            <a:xfrm>
              <a:off x="3250115" y="4272839"/>
              <a:ext cx="289690" cy="288046"/>
            </a:xfrm>
            <a:prstGeom prst="rect">
              <a:avLst/>
            </a:prstGeom>
            <a:noFill/>
            <a:ln>
              <a:noFill/>
            </a:ln>
          </p:spPr>
        </p:pic>
        <p:pic>
          <p:nvPicPr>
            <p:cNvPr id="1127" name="Google Shape;1127;p76"/>
            <p:cNvPicPr preferRelativeResize="0"/>
            <p:nvPr/>
          </p:nvPicPr>
          <p:blipFill>
            <a:blip r:embed="rId6">
              <a:alphaModFix/>
            </a:blip>
            <a:stretch>
              <a:fillRect/>
            </a:stretch>
          </p:blipFill>
          <p:spPr>
            <a:xfrm rot="4867344">
              <a:off x="2801294" y="4567578"/>
              <a:ext cx="288085" cy="289652"/>
            </a:xfrm>
            <a:prstGeom prst="rect">
              <a:avLst/>
            </a:prstGeom>
            <a:noFill/>
            <a:ln>
              <a:noFill/>
            </a:ln>
          </p:spPr>
        </p:pic>
        <p:pic>
          <p:nvPicPr>
            <p:cNvPr id="1128" name="Google Shape;1128;p76"/>
            <p:cNvPicPr preferRelativeResize="0"/>
            <p:nvPr/>
          </p:nvPicPr>
          <p:blipFill>
            <a:blip r:embed="rId6">
              <a:alphaModFix/>
            </a:blip>
            <a:stretch>
              <a:fillRect/>
            </a:stretch>
          </p:blipFill>
          <p:spPr>
            <a:xfrm>
              <a:off x="2616002" y="3769304"/>
              <a:ext cx="289690" cy="288046"/>
            </a:xfrm>
            <a:prstGeom prst="rect">
              <a:avLst/>
            </a:prstGeom>
            <a:noFill/>
            <a:ln>
              <a:noFill/>
            </a:ln>
          </p:spPr>
        </p:pic>
        <p:pic>
          <p:nvPicPr>
            <p:cNvPr id="1129" name="Google Shape;1129;p76"/>
            <p:cNvPicPr preferRelativeResize="0"/>
            <p:nvPr/>
          </p:nvPicPr>
          <p:blipFill>
            <a:blip r:embed="rId6">
              <a:alphaModFix/>
            </a:blip>
            <a:stretch>
              <a:fillRect/>
            </a:stretch>
          </p:blipFill>
          <p:spPr>
            <a:xfrm>
              <a:off x="2905692" y="3561443"/>
              <a:ext cx="289690" cy="288046"/>
            </a:xfrm>
            <a:prstGeom prst="rect">
              <a:avLst/>
            </a:prstGeom>
            <a:noFill/>
            <a:ln>
              <a:noFill/>
            </a:ln>
          </p:spPr>
        </p:pic>
        <p:pic>
          <p:nvPicPr>
            <p:cNvPr id="1130" name="Google Shape;1130;p76"/>
            <p:cNvPicPr preferRelativeResize="0"/>
            <p:nvPr/>
          </p:nvPicPr>
          <p:blipFill>
            <a:blip r:embed="rId6">
              <a:alphaModFix/>
            </a:blip>
            <a:stretch>
              <a:fillRect/>
            </a:stretch>
          </p:blipFill>
          <p:spPr>
            <a:xfrm>
              <a:off x="2990353" y="3910691"/>
              <a:ext cx="289690" cy="288046"/>
            </a:xfrm>
            <a:prstGeom prst="rect">
              <a:avLst/>
            </a:prstGeom>
            <a:noFill/>
            <a:ln>
              <a:noFill/>
            </a:ln>
          </p:spPr>
        </p:pic>
        <p:pic>
          <p:nvPicPr>
            <p:cNvPr id="1131" name="Google Shape;1131;p76"/>
            <p:cNvPicPr preferRelativeResize="0"/>
            <p:nvPr/>
          </p:nvPicPr>
          <p:blipFill>
            <a:blip r:embed="rId6">
              <a:alphaModFix/>
            </a:blip>
            <a:stretch>
              <a:fillRect/>
            </a:stretch>
          </p:blipFill>
          <p:spPr>
            <a:xfrm>
              <a:off x="3420115" y="4440589"/>
              <a:ext cx="289690" cy="288046"/>
            </a:xfrm>
            <a:prstGeom prst="rect">
              <a:avLst/>
            </a:prstGeom>
            <a:noFill/>
            <a:ln>
              <a:noFill/>
            </a:ln>
          </p:spPr>
        </p:pic>
        <p:pic>
          <p:nvPicPr>
            <p:cNvPr id="1132" name="Google Shape;1132;p76"/>
            <p:cNvPicPr preferRelativeResize="0"/>
            <p:nvPr/>
          </p:nvPicPr>
          <p:blipFill>
            <a:blip r:embed="rId6">
              <a:alphaModFix/>
            </a:blip>
            <a:stretch>
              <a:fillRect/>
            </a:stretch>
          </p:blipFill>
          <p:spPr>
            <a:xfrm>
              <a:off x="3090165" y="4568376"/>
              <a:ext cx="289690" cy="288046"/>
            </a:xfrm>
            <a:prstGeom prst="rect">
              <a:avLst/>
            </a:prstGeom>
            <a:noFill/>
            <a:ln>
              <a:noFill/>
            </a:ln>
          </p:spPr>
        </p:pic>
      </p:grpSp>
      <p:pic>
        <p:nvPicPr>
          <p:cNvPr id="1133" name="Google Shape;1133;p76" title="Final Presentation Video.mp4">
            <a:hlinkClick r:id="rId7"/>
          </p:cNvPr>
          <p:cNvPicPr preferRelativeResize="0"/>
          <p:nvPr/>
        </p:nvPicPr>
        <p:blipFill>
          <a:blip r:embed="rId8">
            <a:alphaModFix/>
          </a:blip>
          <a:stretch>
            <a:fillRect/>
          </a:stretch>
        </p:blipFill>
        <p:spPr>
          <a:xfrm>
            <a:off x="4333625" y="1999005"/>
            <a:ext cx="4155000" cy="2337196"/>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sp>
        <p:nvSpPr>
          <p:cNvPr id="1139" name="Google Shape;1139;p77"/>
          <p:cNvSpPr txBox="1"/>
          <p:nvPr/>
        </p:nvSpPr>
        <p:spPr>
          <a:xfrm>
            <a:off x="4360825" y="1628775"/>
            <a:ext cx="415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grpSp>
        <p:nvGrpSpPr>
          <p:cNvPr id="1140" name="Google Shape;1140;p77"/>
          <p:cNvGrpSpPr/>
          <p:nvPr/>
        </p:nvGrpSpPr>
        <p:grpSpPr>
          <a:xfrm>
            <a:off x="940550" y="1383200"/>
            <a:ext cx="7262875" cy="1085525"/>
            <a:chOff x="940550" y="2724325"/>
            <a:chExt cx="7262875" cy="1085525"/>
          </a:xfrm>
        </p:grpSpPr>
        <p:sp>
          <p:nvSpPr>
            <p:cNvPr id="1141" name="Google Shape;1141;p77"/>
            <p:cNvSpPr txBox="1"/>
            <p:nvPr/>
          </p:nvSpPr>
          <p:spPr>
            <a:xfrm>
              <a:off x="1361675" y="3055350"/>
              <a:ext cx="6485100" cy="75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solidFill>
                    <a:schemeClr val="dk1"/>
                  </a:solidFill>
                  <a:latin typeface="Maven Pro"/>
                  <a:ea typeface="Maven Pro"/>
                  <a:cs typeface="Maven Pro"/>
                  <a:sym typeface="Maven Pro"/>
                </a:rPr>
                <a:t>Weathered mountains show azure peaks through misty fog while sheep graze quietly below.</a:t>
              </a:r>
              <a:endParaRPr sz="2300" b="1">
                <a:solidFill>
                  <a:schemeClr val="dk1"/>
                </a:solidFill>
                <a:latin typeface="Maven Pro"/>
                <a:ea typeface="Maven Pro"/>
                <a:cs typeface="Maven Pro"/>
                <a:sym typeface="Maven Pro"/>
              </a:endParaRPr>
            </a:p>
          </p:txBody>
        </p:sp>
        <p:sp>
          <p:nvSpPr>
            <p:cNvPr id="1142" name="Google Shape;1142;p77"/>
            <p:cNvSpPr txBox="1"/>
            <p:nvPr/>
          </p:nvSpPr>
          <p:spPr>
            <a:xfrm>
              <a:off x="940550" y="2724325"/>
              <a:ext cx="685800" cy="70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dk1"/>
                  </a:solidFill>
                  <a:latin typeface="MuseoModerno"/>
                  <a:ea typeface="MuseoModerno"/>
                  <a:cs typeface="MuseoModerno"/>
                  <a:sym typeface="MuseoModerno"/>
                </a:rPr>
                <a:t>“</a:t>
              </a:r>
              <a:endParaRPr sz="4000">
                <a:solidFill>
                  <a:schemeClr val="dk1"/>
                </a:solidFill>
                <a:latin typeface="MuseoModerno"/>
                <a:ea typeface="MuseoModerno"/>
                <a:cs typeface="MuseoModerno"/>
                <a:sym typeface="MuseoModerno"/>
              </a:endParaRPr>
            </a:p>
          </p:txBody>
        </p:sp>
        <p:sp>
          <p:nvSpPr>
            <p:cNvPr id="1143" name="Google Shape;1143;p77"/>
            <p:cNvSpPr txBox="1"/>
            <p:nvPr/>
          </p:nvSpPr>
          <p:spPr>
            <a:xfrm>
              <a:off x="7517625" y="2724325"/>
              <a:ext cx="685800" cy="70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dk1"/>
                  </a:solidFill>
                  <a:latin typeface="MuseoModerno"/>
                  <a:ea typeface="MuseoModerno"/>
                  <a:cs typeface="MuseoModerno"/>
                  <a:sym typeface="MuseoModerno"/>
                </a:rPr>
                <a:t>”</a:t>
              </a:r>
              <a:endParaRPr sz="4000">
                <a:solidFill>
                  <a:schemeClr val="dk1"/>
                </a:solidFill>
                <a:latin typeface="MuseoModerno"/>
                <a:ea typeface="MuseoModerno"/>
                <a:cs typeface="MuseoModerno"/>
                <a:sym typeface="MuseoModerno"/>
              </a:endParaRPr>
            </a:p>
          </p:txBody>
        </p:sp>
      </p:grpSp>
      <p:sp>
        <p:nvSpPr>
          <p:cNvPr id="1144" name="Google Shape;1144;p77"/>
          <p:cNvSpPr txBox="1"/>
          <p:nvPr/>
        </p:nvSpPr>
        <p:spPr>
          <a:xfrm>
            <a:off x="897650" y="2749775"/>
            <a:ext cx="7618200" cy="11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accent2"/>
                </a:solidFill>
                <a:latin typeface="Maven Pro"/>
                <a:ea typeface="Maven Pro"/>
                <a:cs typeface="Maven Pro"/>
                <a:sym typeface="Maven Pro"/>
              </a:rPr>
              <a:t>Why did we choose our prompts?</a:t>
            </a:r>
            <a:endParaRPr sz="2000" b="1">
              <a:solidFill>
                <a:srgbClr val="B20938"/>
              </a:solidFill>
              <a:latin typeface="Maven Pro"/>
              <a:ea typeface="Maven Pro"/>
              <a:cs typeface="Maven Pro"/>
              <a:sym typeface="Maven Pro"/>
            </a:endParaRPr>
          </a:p>
          <a:p>
            <a:pPr marL="0" lvl="0" indent="0" algn="l" rtl="0">
              <a:spcBef>
                <a:spcPts val="0"/>
              </a:spcBef>
              <a:spcAft>
                <a:spcPts val="0"/>
              </a:spcAft>
              <a:buNone/>
            </a:pPr>
            <a:endParaRPr sz="800">
              <a:solidFill>
                <a:schemeClr val="dk1"/>
              </a:solidFill>
              <a:latin typeface="Maven Pro"/>
              <a:ea typeface="Maven Pro"/>
              <a:cs typeface="Maven Pro"/>
              <a:sym typeface="Maven Pro"/>
            </a:endParaRPr>
          </a:p>
          <a:p>
            <a:pPr marL="0" lvl="0" indent="0" algn="l" rtl="0">
              <a:spcBef>
                <a:spcPts val="0"/>
              </a:spcBef>
              <a:spcAft>
                <a:spcPts val="0"/>
              </a:spcAft>
              <a:buNone/>
            </a:pPr>
            <a:r>
              <a:rPr lang="en" sz="1700" b="1">
                <a:solidFill>
                  <a:schemeClr val="dk1"/>
                </a:solidFill>
                <a:latin typeface="Maven Pro"/>
                <a:ea typeface="Maven Pro"/>
                <a:cs typeface="Maven Pro"/>
                <a:sym typeface="Maven Pro"/>
              </a:rPr>
              <a:t>Phoneme Diversity</a:t>
            </a:r>
            <a:r>
              <a:rPr lang="en" sz="1700">
                <a:solidFill>
                  <a:schemeClr val="dk1"/>
                </a:solidFill>
                <a:latin typeface="Maven Pro"/>
                <a:ea typeface="Maven Pro"/>
                <a:cs typeface="Maven Pro"/>
                <a:sym typeface="Maven Pro"/>
              </a:rPr>
              <a:t> → covers all the phonemes in the English language.</a:t>
            </a:r>
            <a:endParaRPr sz="1700" b="1">
              <a:solidFill>
                <a:schemeClr val="dk1"/>
              </a:solidFill>
              <a:latin typeface="Maven Pro"/>
              <a:ea typeface="Maven Pro"/>
              <a:cs typeface="Maven Pro"/>
              <a:sym typeface="Maven Pro"/>
            </a:endParaRPr>
          </a:p>
        </p:txBody>
      </p:sp>
      <p:sp>
        <p:nvSpPr>
          <p:cNvPr id="1145" name="Google Shape;1145;p77"/>
          <p:cNvSpPr txBox="1"/>
          <p:nvPr/>
        </p:nvSpPr>
        <p:spPr>
          <a:xfrm>
            <a:off x="972725" y="4158825"/>
            <a:ext cx="7263000" cy="781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[SIL]   W       EH      DH      ER      D       M       AW      N       T       AH      Z       SH      OW      AE      ZH      P       IY      K       S       TH      R       UW      IH      F     AA       G       AY      L       EY      B</a:t>
            </a:r>
            <a:endParaRPr>
              <a:solidFill>
                <a:schemeClr val="dk1"/>
              </a:solidFill>
              <a:latin typeface="Maven Pro"/>
              <a:ea typeface="Maven Pro"/>
              <a:cs typeface="Maven Pro"/>
              <a:sym typeface="Maven Pro"/>
            </a:endParaRPr>
          </a:p>
        </p:txBody>
      </p:sp>
      <p:sp>
        <p:nvSpPr>
          <p:cNvPr id="1146" name="Google Shape;1146;p77"/>
          <p:cNvSpPr txBox="1"/>
          <p:nvPr/>
        </p:nvSpPr>
        <p:spPr>
          <a:xfrm>
            <a:off x="940488" y="3795825"/>
            <a:ext cx="72630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aven Pro"/>
                <a:ea typeface="Maven Pro"/>
                <a:cs typeface="Maven Pro"/>
                <a:sym typeface="Maven Pro"/>
              </a:rPr>
              <a:t>Contains 31 of all 39 phonemes</a:t>
            </a:r>
            <a:endParaRPr>
              <a:solidFill>
                <a:schemeClr val="dk1"/>
              </a:solidFill>
              <a:latin typeface="Maven Pro"/>
              <a:ea typeface="Maven Pro"/>
              <a:cs typeface="Maven Pro"/>
              <a:sym typeface="Maven Pro"/>
            </a:endParaRPr>
          </a:p>
        </p:txBody>
      </p:sp>
      <p:grpSp>
        <p:nvGrpSpPr>
          <p:cNvPr id="1147" name="Google Shape;1147;p77"/>
          <p:cNvGrpSpPr/>
          <p:nvPr/>
        </p:nvGrpSpPr>
        <p:grpSpPr>
          <a:xfrm>
            <a:off x="698295" y="444452"/>
            <a:ext cx="8016934" cy="859382"/>
            <a:chOff x="238125" y="2506075"/>
            <a:chExt cx="7115411" cy="673075"/>
          </a:xfrm>
        </p:grpSpPr>
        <p:sp>
          <p:nvSpPr>
            <p:cNvPr id="1148" name="Google Shape;1148;p77"/>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t>        </a:t>
              </a:r>
              <a:r>
                <a:rPr lang="en" sz="1700">
                  <a:latin typeface="Maven Pro Black"/>
                  <a:ea typeface="Maven Pro Black"/>
                  <a:cs typeface="Maven Pro Black"/>
                  <a:sym typeface="Maven Pro Black"/>
                </a:rPr>
                <a:t>   </a:t>
              </a:r>
              <a:r>
                <a:rPr lang="en" sz="1700">
                  <a:solidFill>
                    <a:schemeClr val="dk1"/>
                  </a:solidFill>
                  <a:latin typeface="Maven Pro Black"/>
                  <a:ea typeface="Maven Pro Black"/>
                  <a:cs typeface="Maven Pro Black"/>
                  <a:sym typeface="Maven Pro Black"/>
                </a:rPr>
                <a:t>IRB</a:t>
              </a:r>
              <a:endParaRPr sz="1700">
                <a:solidFill>
                  <a:schemeClr val="dk1"/>
                </a:solidFill>
                <a:latin typeface="Maven Pro Black"/>
                <a:ea typeface="Maven Pro Black"/>
                <a:cs typeface="Maven Pro Black"/>
                <a:sym typeface="Maven Pro Black"/>
              </a:endParaRPr>
            </a:p>
          </p:txBody>
        </p:sp>
        <p:sp>
          <p:nvSpPr>
            <p:cNvPr id="1149" name="Google Shape;1149;p77"/>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Volunteers</a:t>
              </a:r>
              <a:endParaRPr sz="1700">
                <a:solidFill>
                  <a:schemeClr val="dk1"/>
                </a:solidFill>
                <a:latin typeface="Maven Pro Black"/>
                <a:ea typeface="Maven Pro Black"/>
                <a:cs typeface="Maven Pro Black"/>
                <a:sym typeface="Maven Pro Black"/>
              </a:endParaRPr>
            </a:p>
          </p:txBody>
        </p:sp>
        <p:sp>
          <p:nvSpPr>
            <p:cNvPr id="1150" name="Google Shape;1150;p77"/>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Procedure</a:t>
              </a:r>
              <a:endParaRPr sz="1700">
                <a:solidFill>
                  <a:schemeClr val="dk1"/>
                </a:solidFill>
              </a:endParaRPr>
            </a:p>
          </p:txBody>
        </p:sp>
        <p:sp>
          <p:nvSpPr>
            <p:cNvPr id="1151" name="Google Shape;1151;p77"/>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Data</a:t>
              </a:r>
              <a:endParaRPr sz="1700">
                <a:solidFill>
                  <a:schemeClr val="dk1"/>
                </a:solidFill>
                <a:latin typeface="Maven Pro Black"/>
                <a:ea typeface="Maven Pro Black"/>
                <a:cs typeface="Maven Pro Black"/>
                <a:sym typeface="Maven Pro Black"/>
              </a:endParaRPr>
            </a:p>
          </p:txBody>
        </p:sp>
        <p:sp>
          <p:nvSpPr>
            <p:cNvPr id="1152" name="Google Shape;1152;p77"/>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6"/>
                  </a:solidFill>
                  <a:latin typeface="Maven Pro Black"/>
                  <a:ea typeface="Maven Pro Black"/>
                  <a:cs typeface="Maven Pro Black"/>
                  <a:sym typeface="Maven Pro Black"/>
                </a:rPr>
                <a:t>  </a:t>
              </a:r>
              <a:r>
                <a:rPr lang="en" sz="1700">
                  <a:solidFill>
                    <a:schemeClr val="accent6"/>
                  </a:solidFill>
                  <a:latin typeface="Maven Pro Black"/>
                  <a:ea typeface="Maven Pro Black"/>
                  <a:cs typeface="Maven Pro Black"/>
                  <a:sym typeface="Maven Pro Black"/>
                </a:rPr>
                <a:t>Prompts</a:t>
              </a:r>
              <a:endParaRPr sz="1700">
                <a:solidFill>
                  <a:schemeClr val="accent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
        <p:nvSpPr>
          <p:cNvPr id="1158" name="Google Shape;1158;p78"/>
          <p:cNvSpPr txBox="1">
            <a:spLocks noGrp="1"/>
          </p:cNvSpPr>
          <p:nvPr>
            <p:ph type="subTitle" idx="4294967295"/>
          </p:nvPr>
        </p:nvSpPr>
        <p:spPr>
          <a:xfrm>
            <a:off x="833850" y="1744675"/>
            <a:ext cx="7476300" cy="4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accent1"/>
                </a:solidFill>
              </a:rPr>
              <a:t>~2 Hrs of Data: About 540 labeled files of audio and sEMG data</a:t>
            </a:r>
            <a:endParaRPr sz="1500"/>
          </a:p>
          <a:p>
            <a:pPr marL="0" lvl="0" indent="0" algn="l" rtl="0">
              <a:spcBef>
                <a:spcPts val="0"/>
              </a:spcBef>
              <a:spcAft>
                <a:spcPts val="0"/>
              </a:spcAft>
              <a:buNone/>
            </a:pPr>
            <a:r>
              <a:rPr lang="en"/>
              <a:t> </a:t>
            </a:r>
            <a:endParaRPr/>
          </a:p>
        </p:txBody>
      </p:sp>
      <p:grpSp>
        <p:nvGrpSpPr>
          <p:cNvPr id="1159" name="Google Shape;1159;p78"/>
          <p:cNvGrpSpPr/>
          <p:nvPr/>
        </p:nvGrpSpPr>
        <p:grpSpPr>
          <a:xfrm>
            <a:off x="698295" y="444452"/>
            <a:ext cx="8016934" cy="859382"/>
            <a:chOff x="238125" y="2506075"/>
            <a:chExt cx="7115411" cy="673075"/>
          </a:xfrm>
        </p:grpSpPr>
        <p:sp>
          <p:nvSpPr>
            <p:cNvPr id="1160" name="Google Shape;1160;p78"/>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dk1"/>
                  </a:solidFill>
                </a:rPr>
                <a:t>        </a:t>
              </a:r>
              <a:r>
                <a:rPr lang="en" sz="1700">
                  <a:solidFill>
                    <a:schemeClr val="dk1"/>
                  </a:solidFill>
                  <a:latin typeface="Maven Pro Black"/>
                  <a:ea typeface="Maven Pro Black"/>
                  <a:cs typeface="Maven Pro Black"/>
                  <a:sym typeface="Maven Pro Black"/>
                </a:rPr>
                <a:t>   IRB</a:t>
              </a:r>
              <a:endParaRPr sz="1700">
                <a:solidFill>
                  <a:schemeClr val="dk1"/>
                </a:solidFill>
                <a:latin typeface="Maven Pro Black"/>
                <a:ea typeface="Maven Pro Black"/>
                <a:cs typeface="Maven Pro Black"/>
                <a:sym typeface="Maven Pro Black"/>
              </a:endParaRPr>
            </a:p>
          </p:txBody>
        </p:sp>
        <p:sp>
          <p:nvSpPr>
            <p:cNvPr id="1161" name="Google Shape;1161;p78"/>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Volunteers</a:t>
              </a:r>
              <a:endParaRPr sz="1700">
                <a:solidFill>
                  <a:schemeClr val="dk1"/>
                </a:solidFill>
                <a:latin typeface="Maven Pro Black"/>
                <a:ea typeface="Maven Pro Black"/>
                <a:cs typeface="Maven Pro Black"/>
                <a:sym typeface="Maven Pro Black"/>
              </a:endParaRPr>
            </a:p>
          </p:txBody>
        </p:sp>
        <p:sp>
          <p:nvSpPr>
            <p:cNvPr id="1162" name="Google Shape;1162;p78"/>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Maven Pro Black"/>
                  <a:ea typeface="Maven Pro Black"/>
                  <a:cs typeface="Maven Pro Black"/>
                  <a:sym typeface="Maven Pro Black"/>
                </a:rPr>
                <a:t>   Procedure</a:t>
              </a:r>
              <a:endParaRPr sz="1700">
                <a:solidFill>
                  <a:schemeClr val="dk1"/>
                </a:solidFill>
              </a:endParaRPr>
            </a:p>
          </p:txBody>
        </p:sp>
        <p:sp>
          <p:nvSpPr>
            <p:cNvPr id="1163" name="Google Shape;1163;p78"/>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accent6"/>
                  </a:solidFill>
                  <a:latin typeface="Maven Pro Black"/>
                  <a:ea typeface="Maven Pro Black"/>
                  <a:cs typeface="Maven Pro Black"/>
                  <a:sym typeface="Maven Pro Black"/>
                </a:rPr>
                <a:t>Data</a:t>
              </a:r>
              <a:endParaRPr sz="1700">
                <a:solidFill>
                  <a:schemeClr val="accent6"/>
                </a:solidFill>
                <a:latin typeface="Maven Pro Black"/>
                <a:ea typeface="Maven Pro Black"/>
                <a:cs typeface="Maven Pro Black"/>
                <a:sym typeface="Maven Pro Black"/>
              </a:endParaRPr>
            </a:p>
          </p:txBody>
        </p:sp>
        <p:sp>
          <p:nvSpPr>
            <p:cNvPr id="1164" name="Google Shape;1164;p78"/>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Maven Pro Black"/>
                  <a:ea typeface="Maven Pro Black"/>
                  <a:cs typeface="Maven Pro Black"/>
                  <a:sym typeface="Maven Pro Black"/>
                </a:rPr>
                <a:t>  </a:t>
              </a:r>
              <a:r>
                <a:rPr lang="en" sz="1700">
                  <a:solidFill>
                    <a:schemeClr val="dk1"/>
                  </a:solidFill>
                  <a:latin typeface="Maven Pro Black"/>
                  <a:ea typeface="Maven Pro Black"/>
                  <a:cs typeface="Maven Pro Black"/>
                  <a:sym typeface="Maven Pro Black"/>
                </a:rPr>
                <a:t>Prompts</a:t>
              </a:r>
              <a:endParaRPr sz="1700" b="1">
                <a:solidFill>
                  <a:schemeClr val="dk1"/>
                </a:solidFill>
              </a:endParaRPr>
            </a:p>
          </p:txBody>
        </p:sp>
      </p:grpSp>
      <p:sp>
        <p:nvSpPr>
          <p:cNvPr id="1165" name="Google Shape;1165;p78"/>
          <p:cNvSpPr txBox="1"/>
          <p:nvPr/>
        </p:nvSpPr>
        <p:spPr>
          <a:xfrm>
            <a:off x="833850" y="2222575"/>
            <a:ext cx="7476300" cy="10824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Participants are fluent in English</a:t>
            </a:r>
            <a:endParaRPr sz="1700">
              <a:solidFill>
                <a:schemeClr val="dk1"/>
              </a:solidFill>
              <a:latin typeface="Maven Pro"/>
              <a:ea typeface="Maven Pro"/>
              <a:cs typeface="Maven Pro"/>
              <a:sym typeface="Maven Pro"/>
            </a:endParaRPr>
          </a:p>
          <a:p>
            <a:pPr marL="457200" lvl="0" indent="-336550" algn="l" rtl="0">
              <a:lnSpc>
                <a:spcPct val="115000"/>
              </a:lnSpc>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Ages: 18+</a:t>
            </a:r>
            <a:endParaRPr sz="1700">
              <a:solidFill>
                <a:schemeClr val="dk1"/>
              </a:solidFill>
              <a:latin typeface="Maven Pro"/>
              <a:ea typeface="Maven Pro"/>
              <a:cs typeface="Maven Pro"/>
              <a:sym typeface="Maven Pro"/>
            </a:endParaRPr>
          </a:p>
          <a:p>
            <a:pPr marL="457200" lvl="0" indent="-336550" algn="l" rtl="0">
              <a:lnSpc>
                <a:spcPct val="115000"/>
              </a:lnSpc>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Higher proportion of volunteers being males</a:t>
            </a:r>
            <a:endParaRPr>
              <a:solidFill>
                <a:schemeClr val="dk1"/>
              </a:solidFill>
              <a:latin typeface="Maven Pro"/>
              <a:ea typeface="Maven Pro"/>
              <a:cs typeface="Maven Pro"/>
              <a:sym typeface="Maven Pro"/>
            </a:endParaRPr>
          </a:p>
        </p:txBody>
      </p:sp>
      <p:sp>
        <p:nvSpPr>
          <p:cNvPr id="1166" name="Google Shape;1166;p78"/>
          <p:cNvSpPr txBox="1"/>
          <p:nvPr/>
        </p:nvSpPr>
        <p:spPr>
          <a:xfrm>
            <a:off x="833850" y="3463625"/>
            <a:ext cx="7594200" cy="47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b="1">
                <a:solidFill>
                  <a:schemeClr val="dk1"/>
                </a:solidFill>
                <a:latin typeface="Maven Pro"/>
                <a:ea typeface="Maven Pro"/>
                <a:cs typeface="Maven Pro"/>
                <a:sym typeface="Maven Pro"/>
              </a:rPr>
              <a:t>Initially:</a:t>
            </a:r>
            <a:r>
              <a:rPr lang="en" sz="1700">
                <a:solidFill>
                  <a:schemeClr val="dk1"/>
                </a:solidFill>
                <a:latin typeface="Maven Pro"/>
                <a:ea typeface="Maven Pro"/>
                <a:cs typeface="Maven Pro"/>
                <a:sym typeface="Maven Pro"/>
              </a:rPr>
              <a:t> </a:t>
            </a:r>
            <a:r>
              <a:rPr lang="en" sz="1700" b="1">
                <a:solidFill>
                  <a:schemeClr val="accent1"/>
                </a:solidFill>
                <a:latin typeface="Maven Pro"/>
                <a:ea typeface="Maven Pro"/>
                <a:cs typeface="Maven Pro"/>
                <a:sym typeface="Maven Pro"/>
              </a:rPr>
              <a:t>16</a:t>
            </a:r>
            <a:r>
              <a:rPr lang="en" sz="1700">
                <a:solidFill>
                  <a:schemeClr val="dk1"/>
                </a:solidFill>
                <a:latin typeface="Maven Pro"/>
                <a:ea typeface="Maven Pro"/>
                <a:cs typeface="Maven Pro"/>
                <a:sym typeface="Maven Pro"/>
              </a:rPr>
              <a:t> Participants recited </a:t>
            </a:r>
            <a:r>
              <a:rPr lang="en" sz="1700" b="1">
                <a:solidFill>
                  <a:schemeClr val="accent1"/>
                </a:solidFill>
                <a:latin typeface="Maven Pro"/>
                <a:ea typeface="Maven Pro"/>
                <a:cs typeface="Maven Pro"/>
                <a:sym typeface="Maven Pro"/>
              </a:rPr>
              <a:t>15</a:t>
            </a:r>
            <a:r>
              <a:rPr lang="en" sz="1700">
                <a:solidFill>
                  <a:schemeClr val="dk1"/>
                </a:solidFill>
                <a:latin typeface="Maven Pro"/>
                <a:ea typeface="Maven Pro"/>
                <a:cs typeface="Maven Pro"/>
                <a:sym typeface="Maven Pro"/>
              </a:rPr>
              <a:t> prompts (flat entropy of phonemes)</a:t>
            </a:r>
            <a:endParaRPr>
              <a:solidFill>
                <a:schemeClr val="dk1"/>
              </a:solidFill>
              <a:latin typeface="Maven Pro"/>
              <a:ea typeface="Maven Pro"/>
              <a:cs typeface="Maven Pro"/>
              <a:sym typeface="Maven Pro"/>
            </a:endParaRPr>
          </a:p>
        </p:txBody>
      </p:sp>
      <p:sp>
        <p:nvSpPr>
          <p:cNvPr id="1167" name="Google Shape;1167;p78"/>
          <p:cNvSpPr txBox="1"/>
          <p:nvPr/>
        </p:nvSpPr>
        <p:spPr>
          <a:xfrm>
            <a:off x="833850" y="4100175"/>
            <a:ext cx="7722900" cy="47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b="1">
                <a:solidFill>
                  <a:schemeClr val="dk1"/>
                </a:solidFill>
                <a:latin typeface="Maven Pro"/>
                <a:ea typeface="Maven Pro"/>
                <a:cs typeface="Maven Pro"/>
                <a:sym typeface="Maven Pro"/>
              </a:rPr>
              <a:t>Change:</a:t>
            </a:r>
            <a:r>
              <a:rPr lang="en" sz="1700">
                <a:solidFill>
                  <a:schemeClr val="dk1"/>
                </a:solidFill>
                <a:latin typeface="Maven Pro"/>
                <a:ea typeface="Maven Pro"/>
                <a:cs typeface="Maven Pro"/>
                <a:sym typeface="Maven Pro"/>
              </a:rPr>
              <a:t> </a:t>
            </a:r>
            <a:r>
              <a:rPr lang="en" sz="1700" b="1">
                <a:solidFill>
                  <a:schemeClr val="accent1"/>
                </a:solidFill>
                <a:latin typeface="Maven Pro"/>
                <a:ea typeface="Maven Pro"/>
                <a:cs typeface="Maven Pro"/>
                <a:sym typeface="Maven Pro"/>
              </a:rPr>
              <a:t>6</a:t>
            </a:r>
            <a:r>
              <a:rPr lang="en" sz="1700">
                <a:solidFill>
                  <a:schemeClr val="dk1"/>
                </a:solidFill>
                <a:latin typeface="Maven Pro"/>
                <a:ea typeface="Maven Pro"/>
                <a:cs typeface="Maven Pro"/>
                <a:sym typeface="Maven Pro"/>
              </a:rPr>
              <a:t> Participants recited </a:t>
            </a:r>
            <a:r>
              <a:rPr lang="en" sz="1700" b="1">
                <a:solidFill>
                  <a:schemeClr val="accent1"/>
                </a:solidFill>
                <a:latin typeface="Maven Pro"/>
                <a:ea typeface="Maven Pro"/>
                <a:cs typeface="Maven Pro"/>
                <a:sym typeface="Maven Pro"/>
              </a:rPr>
              <a:t>50</a:t>
            </a:r>
            <a:r>
              <a:rPr lang="en" sz="1700">
                <a:solidFill>
                  <a:schemeClr val="dk1"/>
                </a:solidFill>
                <a:latin typeface="Maven Pro"/>
                <a:ea typeface="Maven Pro"/>
                <a:cs typeface="Maven Pro"/>
                <a:sym typeface="Maven Pro"/>
              </a:rPr>
              <a:t> prompts with balanced set of phonemes</a:t>
            </a: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79"/>
          <p:cNvSpPr txBox="1">
            <a:spLocks noGrp="1"/>
          </p:cNvSpPr>
          <p:nvPr>
            <p:ph type="title"/>
          </p:nvPr>
        </p:nvSpPr>
        <p:spPr>
          <a:xfrm>
            <a:off x="836225" y="1816050"/>
            <a:ext cx="4181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Results</a:t>
            </a:r>
            <a:endParaRPr>
              <a:latin typeface="Maven Pro Medium"/>
              <a:ea typeface="Maven Pro Medium"/>
              <a:cs typeface="Maven Pro Medium"/>
              <a:sym typeface="Maven Pro Medium"/>
            </a:endParaRPr>
          </a:p>
          <a:p>
            <a:pPr marL="0" lvl="0" indent="0" algn="l" rtl="0">
              <a:spcBef>
                <a:spcPts val="0"/>
              </a:spcBef>
              <a:spcAft>
                <a:spcPts val="0"/>
              </a:spcAft>
              <a:buNone/>
            </a:pPr>
            <a:endParaRPr>
              <a:latin typeface="Maven Pro Medium"/>
              <a:ea typeface="Maven Pro Medium"/>
              <a:cs typeface="Maven Pro Medium"/>
              <a:sym typeface="Maven Pro Medium"/>
            </a:endParaRPr>
          </a:p>
        </p:txBody>
      </p:sp>
      <p:sp>
        <p:nvSpPr>
          <p:cNvPr id="1173" name="Google Shape;1173;p79"/>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1174" name="Google Shape;1174;p79"/>
          <p:cNvSpPr txBox="1">
            <a:spLocks noGrp="1"/>
          </p:cNvSpPr>
          <p:nvPr>
            <p:ph type="subTitle" idx="1"/>
          </p:nvPr>
        </p:nvSpPr>
        <p:spPr>
          <a:xfrm>
            <a:off x="836225" y="2501475"/>
            <a:ext cx="50175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did we obtain?</a:t>
            </a:r>
            <a:endParaRPr/>
          </a:p>
        </p:txBody>
      </p:sp>
      <p:grpSp>
        <p:nvGrpSpPr>
          <p:cNvPr id="1175" name="Google Shape;1175;p79"/>
          <p:cNvGrpSpPr/>
          <p:nvPr/>
        </p:nvGrpSpPr>
        <p:grpSpPr>
          <a:xfrm>
            <a:off x="7421075" y="539500"/>
            <a:ext cx="1009703" cy="130500"/>
            <a:chOff x="5461400" y="616025"/>
            <a:chExt cx="1009703" cy="130500"/>
          </a:xfrm>
        </p:grpSpPr>
        <p:sp>
          <p:nvSpPr>
            <p:cNvPr id="1176" name="Google Shape;1176;p79"/>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9"/>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9"/>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79"/>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79"/>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79"/>
          <p:cNvGrpSpPr/>
          <p:nvPr/>
        </p:nvGrpSpPr>
        <p:grpSpPr>
          <a:xfrm>
            <a:off x="836225" y="4473500"/>
            <a:ext cx="1009703" cy="130500"/>
            <a:chOff x="5461400" y="616025"/>
            <a:chExt cx="1009703" cy="130500"/>
          </a:xfrm>
        </p:grpSpPr>
        <p:sp>
          <p:nvSpPr>
            <p:cNvPr id="1182" name="Google Shape;1182;p79"/>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79"/>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9"/>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9"/>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9"/>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pic>
        <p:nvPicPr>
          <p:cNvPr id="1188" name="Google Shape;1188;p79"/>
          <p:cNvPicPr preferRelativeResize="0"/>
          <p:nvPr/>
        </p:nvPicPr>
        <p:blipFill>
          <a:blip r:embed="rId3">
            <a:alphaModFix/>
          </a:blip>
          <a:stretch>
            <a:fillRect/>
          </a:stretch>
        </p:blipFill>
        <p:spPr>
          <a:xfrm>
            <a:off x="7348425" y="4231075"/>
            <a:ext cx="1668600" cy="715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80"/>
          <p:cNvSpPr txBox="1">
            <a:spLocks noGrp="1"/>
          </p:cNvSpPr>
          <p:nvPr>
            <p:ph type="title"/>
          </p:nvPr>
        </p:nvSpPr>
        <p:spPr>
          <a:xfrm>
            <a:off x="421975" y="539500"/>
            <a:ext cx="8008800" cy="69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Results</a:t>
            </a:r>
            <a:endParaRPr>
              <a:latin typeface="Maven Pro Medium"/>
              <a:ea typeface="Maven Pro Medium"/>
              <a:cs typeface="Maven Pro Medium"/>
              <a:sym typeface="Maven Pro Medium"/>
            </a:endParaRPr>
          </a:p>
        </p:txBody>
      </p:sp>
      <p:grpSp>
        <p:nvGrpSpPr>
          <p:cNvPr id="1194" name="Google Shape;1194;p80"/>
          <p:cNvGrpSpPr/>
          <p:nvPr/>
        </p:nvGrpSpPr>
        <p:grpSpPr>
          <a:xfrm>
            <a:off x="7750400" y="299975"/>
            <a:ext cx="1009703" cy="130500"/>
            <a:chOff x="5461400" y="616025"/>
            <a:chExt cx="1009703" cy="130500"/>
          </a:xfrm>
        </p:grpSpPr>
        <p:sp>
          <p:nvSpPr>
            <p:cNvPr id="1195" name="Google Shape;1195;p80"/>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0"/>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0"/>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0"/>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0"/>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80"/>
          <p:cNvGrpSpPr/>
          <p:nvPr/>
        </p:nvGrpSpPr>
        <p:grpSpPr>
          <a:xfrm>
            <a:off x="198068" y="4850900"/>
            <a:ext cx="1009703" cy="130500"/>
            <a:chOff x="5461400" y="616025"/>
            <a:chExt cx="1009703" cy="130500"/>
          </a:xfrm>
        </p:grpSpPr>
        <p:sp>
          <p:nvSpPr>
            <p:cNvPr id="1201" name="Google Shape;1201;p80"/>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0"/>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0"/>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0"/>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0"/>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6" name="Google Shape;1206;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
        <p:nvSpPr>
          <p:cNvPr id="1207" name="Google Shape;1207;p80"/>
          <p:cNvSpPr txBox="1"/>
          <p:nvPr/>
        </p:nvSpPr>
        <p:spPr>
          <a:xfrm>
            <a:off x="421975" y="1898400"/>
            <a:ext cx="4693200" cy="16161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dk1"/>
              </a:buClr>
              <a:buSzPts val="2100"/>
              <a:buFont typeface="Maven Pro"/>
              <a:buChar char="●"/>
            </a:pPr>
            <a:r>
              <a:rPr lang="en" sz="2100" b="1">
                <a:solidFill>
                  <a:schemeClr val="accent1"/>
                </a:solidFill>
                <a:latin typeface="Maven Pro"/>
                <a:ea typeface="Maven Pro"/>
                <a:cs typeface="Maven Pro"/>
                <a:sym typeface="Maven Pro"/>
              </a:rPr>
              <a:t>30%</a:t>
            </a:r>
            <a:r>
              <a:rPr lang="en" sz="2100">
                <a:solidFill>
                  <a:schemeClr val="dk1"/>
                </a:solidFill>
                <a:latin typeface="Maven Pro"/>
                <a:ea typeface="Maven Pro"/>
                <a:cs typeface="Maven Pro"/>
                <a:sym typeface="Maven Pro"/>
              </a:rPr>
              <a:t> F1-score with all 39 classes</a:t>
            </a:r>
            <a:endParaRPr sz="2100">
              <a:solidFill>
                <a:schemeClr val="dk1"/>
              </a:solidFill>
              <a:latin typeface="Maven Pro"/>
              <a:ea typeface="Maven Pro"/>
              <a:cs typeface="Maven Pro"/>
              <a:sym typeface="Maven Pro"/>
            </a:endParaRPr>
          </a:p>
          <a:p>
            <a:pPr marL="0" lvl="0" indent="0" algn="l" rtl="0">
              <a:spcBef>
                <a:spcPts val="0"/>
              </a:spcBef>
              <a:spcAft>
                <a:spcPts val="0"/>
              </a:spcAft>
              <a:buNone/>
            </a:pPr>
            <a:endParaRPr sz="900">
              <a:solidFill>
                <a:schemeClr val="dk1"/>
              </a:solidFill>
              <a:latin typeface="Maven Pro"/>
              <a:ea typeface="Maven Pro"/>
              <a:cs typeface="Maven Pro"/>
              <a:sym typeface="Maven Pro"/>
            </a:endParaRPr>
          </a:p>
          <a:p>
            <a:pPr marL="457200" lvl="0" indent="-361950" algn="l" rtl="0">
              <a:spcBef>
                <a:spcPts val="0"/>
              </a:spcBef>
              <a:spcAft>
                <a:spcPts val="0"/>
              </a:spcAft>
              <a:buClr>
                <a:schemeClr val="dk1"/>
              </a:buClr>
              <a:buSzPts val="2100"/>
              <a:buFont typeface="Maven Pro"/>
              <a:buChar char="●"/>
            </a:pPr>
            <a:r>
              <a:rPr lang="en" sz="2100">
                <a:solidFill>
                  <a:schemeClr val="dk1"/>
                </a:solidFill>
                <a:latin typeface="Maven Pro"/>
                <a:ea typeface="Maven Pro"/>
                <a:cs typeface="Maven Pro"/>
                <a:sym typeface="Maven Pro"/>
              </a:rPr>
              <a:t>Indication of an underlying structure between sEMG data and phonetics</a:t>
            </a:r>
            <a:endParaRPr sz="1800">
              <a:solidFill>
                <a:schemeClr val="dk1"/>
              </a:solidFill>
              <a:latin typeface="Maven Pro"/>
              <a:ea typeface="Maven Pro"/>
              <a:cs typeface="Maven Pro"/>
              <a:sym typeface="Maven Pro"/>
            </a:endParaRPr>
          </a:p>
        </p:txBody>
      </p:sp>
      <p:graphicFrame>
        <p:nvGraphicFramePr>
          <p:cNvPr id="1208" name="Google Shape;1208;p80"/>
          <p:cNvGraphicFramePr/>
          <p:nvPr/>
        </p:nvGraphicFramePr>
        <p:xfrm>
          <a:off x="5380900" y="1614288"/>
          <a:ext cx="3000000" cy="3000000"/>
        </p:xfrm>
        <a:graphic>
          <a:graphicData uri="http://schemas.openxmlformats.org/drawingml/2006/table">
            <a:tbl>
              <a:tblPr>
                <a:noFill/>
                <a:tableStyleId>{61798D2D-84DF-47A0-AB07-17927C9F2C61}</a:tableStyleId>
              </a:tblPr>
              <a:tblGrid>
                <a:gridCol w="844800">
                  <a:extLst>
                    <a:ext uri="{9D8B030D-6E8A-4147-A177-3AD203B41FA5}">
                      <a16:colId xmlns:a16="http://schemas.microsoft.com/office/drawing/2014/main" val="20000"/>
                    </a:ext>
                  </a:extLst>
                </a:gridCol>
                <a:gridCol w="844800">
                  <a:extLst>
                    <a:ext uri="{9D8B030D-6E8A-4147-A177-3AD203B41FA5}">
                      <a16:colId xmlns:a16="http://schemas.microsoft.com/office/drawing/2014/main" val="20001"/>
                    </a:ext>
                  </a:extLst>
                </a:gridCol>
                <a:gridCol w="844800">
                  <a:extLst>
                    <a:ext uri="{9D8B030D-6E8A-4147-A177-3AD203B41FA5}">
                      <a16:colId xmlns:a16="http://schemas.microsoft.com/office/drawing/2014/main" val="20002"/>
                    </a:ext>
                  </a:extLst>
                </a:gridCol>
                <a:gridCol w="844800">
                  <a:extLst>
                    <a:ext uri="{9D8B030D-6E8A-4147-A177-3AD203B41FA5}">
                      <a16:colId xmlns:a16="http://schemas.microsoft.com/office/drawing/2014/main" val="20003"/>
                    </a:ext>
                  </a:extLst>
                </a:gridCol>
              </a:tblGrid>
              <a:tr h="619650">
                <a:tc>
                  <a:txBody>
                    <a:bodyPr/>
                    <a:lstStyle/>
                    <a:p>
                      <a:pPr marL="0" lvl="0" indent="0" algn="ctr" rtl="0">
                        <a:spcBef>
                          <a:spcPts val="0"/>
                        </a:spcBef>
                        <a:spcAft>
                          <a:spcPts val="0"/>
                        </a:spcAft>
                        <a:buNone/>
                      </a:pPr>
                      <a:endParaRPr sz="1700" b="1">
                        <a:solidFill>
                          <a:schemeClr val="accent6"/>
                        </a:solidFill>
                        <a:latin typeface="Maven Pro"/>
                        <a:ea typeface="Maven Pro"/>
                        <a:cs typeface="Maven Pro"/>
                        <a:sym typeface="Maven Pro"/>
                      </a:endParaRPr>
                    </a:p>
                  </a:txBody>
                  <a:tcPr marL="91425" marR="91425" marT="91425" marB="91425" anchor="ctr">
                    <a:solidFill>
                      <a:schemeClr val="accent2"/>
                    </a:solidFill>
                  </a:tcPr>
                </a:tc>
                <a:tc>
                  <a:txBody>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CNN</a:t>
                      </a:r>
                      <a:endParaRPr sz="1700" b="1">
                        <a:solidFill>
                          <a:schemeClr val="accent6"/>
                        </a:solidFill>
                        <a:latin typeface="Maven Pro"/>
                        <a:ea typeface="Maven Pro"/>
                        <a:cs typeface="Maven Pro"/>
                        <a:sym typeface="Maven Pro"/>
                      </a:endParaRPr>
                    </a:p>
                  </a:txBody>
                  <a:tcPr marL="91425" marR="91425" marT="91425" marB="91425" anchor="ctr">
                    <a:solidFill>
                      <a:schemeClr val="accent2"/>
                    </a:solidFill>
                  </a:tcPr>
                </a:tc>
                <a:tc>
                  <a:txBody>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LSTM</a:t>
                      </a:r>
                      <a:endParaRPr sz="1700" b="1">
                        <a:solidFill>
                          <a:schemeClr val="accent6"/>
                        </a:solidFill>
                        <a:latin typeface="Maven Pro"/>
                        <a:ea typeface="Maven Pro"/>
                        <a:cs typeface="Maven Pro"/>
                        <a:sym typeface="Maven Pro"/>
                      </a:endParaRPr>
                    </a:p>
                  </a:txBody>
                  <a:tcPr marL="91425" marR="91425" marT="91425" marB="91425" anchor="ctr">
                    <a:solidFill>
                      <a:schemeClr val="accent2"/>
                    </a:solidFill>
                  </a:tcPr>
                </a:tc>
                <a:tc>
                  <a:txBody>
                    <a:bodyPr/>
                    <a:lstStyle/>
                    <a:p>
                      <a:pPr marL="0" lvl="0" indent="0" algn="ctr" rtl="0">
                        <a:spcBef>
                          <a:spcPts val="0"/>
                        </a:spcBef>
                        <a:spcAft>
                          <a:spcPts val="0"/>
                        </a:spcAft>
                        <a:buNone/>
                      </a:pPr>
                      <a:r>
                        <a:rPr lang="en" sz="1700" b="1">
                          <a:solidFill>
                            <a:schemeClr val="accent6"/>
                          </a:solidFill>
                          <a:latin typeface="Maven Pro"/>
                          <a:ea typeface="Maven Pro"/>
                          <a:cs typeface="Maven Pro"/>
                          <a:sym typeface="Maven Pro"/>
                        </a:rPr>
                        <a:t>STNN</a:t>
                      </a:r>
                      <a:endParaRPr sz="1700" b="1">
                        <a:solidFill>
                          <a:schemeClr val="accent6"/>
                        </a:solidFill>
                        <a:latin typeface="Maven Pro"/>
                        <a:ea typeface="Maven Pro"/>
                        <a:cs typeface="Maven Pro"/>
                        <a:sym typeface="Maven Pro"/>
                      </a:endParaRPr>
                    </a:p>
                  </a:txBody>
                  <a:tcPr marL="91425" marR="91425" marT="91425" marB="91425" anchor="ctr">
                    <a:solidFill>
                      <a:schemeClr val="accent2"/>
                    </a:solidFill>
                  </a:tcPr>
                </a:tc>
                <a:extLst>
                  <a:ext uri="{0D108BD9-81ED-4DB2-BD59-A6C34878D82A}">
                    <a16:rowId xmlns:a16="http://schemas.microsoft.com/office/drawing/2014/main" val="10000"/>
                  </a:ext>
                </a:extLst>
              </a:tr>
              <a:tr h="619650">
                <a:tc>
                  <a:txBody>
                    <a:bodyPr/>
                    <a:lstStyle/>
                    <a:p>
                      <a:pPr marL="0" lvl="0" indent="0" algn="ctr" rtl="0">
                        <a:spcBef>
                          <a:spcPts val="0"/>
                        </a:spcBef>
                        <a:spcAft>
                          <a:spcPts val="0"/>
                        </a:spcAft>
                        <a:buNone/>
                      </a:pPr>
                      <a:r>
                        <a:rPr lang="en" sz="1700" b="1">
                          <a:latin typeface="Maven Pro"/>
                          <a:ea typeface="Maven Pro"/>
                          <a:cs typeface="Maven Pro"/>
                          <a:sym typeface="Maven Pro"/>
                        </a:rPr>
                        <a:t>F1</a:t>
                      </a:r>
                      <a:endParaRPr sz="1700" b="1">
                        <a:latin typeface="Maven Pro"/>
                        <a:ea typeface="Maven Pro"/>
                        <a:cs typeface="Maven Pro"/>
                        <a:sym typeface="Maven Pro"/>
                      </a:endParaRPr>
                    </a:p>
                  </a:txBody>
                  <a:tcPr marL="91425" marR="91425" marT="91425" marB="91425" anchor="ctr"/>
                </a:tc>
                <a:tc>
                  <a:txBody>
                    <a:bodyPr/>
                    <a:lstStyle/>
                    <a:p>
                      <a:pPr marL="0" lvl="0" indent="0" algn="ctr" rtl="0">
                        <a:spcBef>
                          <a:spcPts val="0"/>
                        </a:spcBef>
                        <a:spcAft>
                          <a:spcPts val="0"/>
                        </a:spcAft>
                        <a:buNone/>
                      </a:pPr>
                      <a:r>
                        <a:rPr lang="en" sz="1700" b="1">
                          <a:latin typeface="Maven Pro"/>
                          <a:ea typeface="Maven Pro"/>
                          <a:cs typeface="Maven Pro"/>
                          <a:sym typeface="Maven Pro"/>
                        </a:rPr>
                        <a:t>30%</a:t>
                      </a:r>
                      <a:endParaRPr sz="1700" b="1">
                        <a:latin typeface="Maven Pro"/>
                        <a:ea typeface="Maven Pro"/>
                        <a:cs typeface="Maven Pro"/>
                        <a:sym typeface="Maven Pro"/>
                      </a:endParaRPr>
                    </a:p>
                  </a:txBody>
                  <a:tcPr marL="91425" marR="91425" marT="91425" marB="91425" anchor="ctr"/>
                </a:tc>
                <a:tc>
                  <a:txBody>
                    <a:bodyPr/>
                    <a:lstStyle/>
                    <a:p>
                      <a:pPr marL="0" lvl="0" indent="0" algn="ctr" rtl="0">
                        <a:spcBef>
                          <a:spcPts val="0"/>
                        </a:spcBef>
                        <a:spcAft>
                          <a:spcPts val="0"/>
                        </a:spcAft>
                        <a:buNone/>
                      </a:pPr>
                      <a:r>
                        <a:rPr lang="en" sz="1700" b="1">
                          <a:latin typeface="Maven Pro"/>
                          <a:ea typeface="Maven Pro"/>
                          <a:cs typeface="Maven Pro"/>
                          <a:sym typeface="Maven Pro"/>
                        </a:rPr>
                        <a:t>22.7%</a:t>
                      </a:r>
                      <a:endParaRPr sz="1700" b="1">
                        <a:latin typeface="Maven Pro"/>
                        <a:ea typeface="Maven Pro"/>
                        <a:cs typeface="Maven Pro"/>
                        <a:sym typeface="Maven Pro"/>
                      </a:endParaRPr>
                    </a:p>
                  </a:txBody>
                  <a:tcPr marL="91425" marR="91425" marT="91425" marB="91425" anchor="ctr"/>
                </a:tc>
                <a:tc>
                  <a:txBody>
                    <a:bodyPr/>
                    <a:lstStyle/>
                    <a:p>
                      <a:pPr marL="0" lvl="0" indent="0" algn="ctr" rtl="0">
                        <a:spcBef>
                          <a:spcPts val="0"/>
                        </a:spcBef>
                        <a:spcAft>
                          <a:spcPts val="0"/>
                        </a:spcAft>
                        <a:buNone/>
                      </a:pPr>
                      <a:r>
                        <a:rPr lang="en" sz="1700" b="1">
                          <a:latin typeface="Maven Pro"/>
                          <a:ea typeface="Maven Pro"/>
                          <a:cs typeface="Maven Pro"/>
                          <a:sym typeface="Maven Pro"/>
                        </a:rPr>
                        <a:t>27%</a:t>
                      </a:r>
                      <a:endParaRPr sz="1700" b="1">
                        <a:latin typeface="Maven Pro"/>
                        <a:ea typeface="Maven Pro"/>
                        <a:cs typeface="Maven Pro"/>
                        <a:sym typeface="Maven Pro"/>
                      </a:endParaRPr>
                    </a:p>
                  </a:txBody>
                  <a:tcPr marL="91425" marR="91425" marT="91425" marB="91425" anchor="ctr"/>
                </a:tc>
                <a:extLst>
                  <a:ext uri="{0D108BD9-81ED-4DB2-BD59-A6C34878D82A}">
                    <a16:rowId xmlns:a16="http://schemas.microsoft.com/office/drawing/2014/main" val="10001"/>
                  </a:ext>
                </a:extLst>
              </a:tr>
            </a:tbl>
          </a:graphicData>
        </a:graphic>
      </p:graphicFrame>
      <p:sp>
        <p:nvSpPr>
          <p:cNvPr id="1209" name="Google Shape;1209;p80"/>
          <p:cNvSpPr txBox="1"/>
          <p:nvPr/>
        </p:nvSpPr>
        <p:spPr>
          <a:xfrm>
            <a:off x="421975" y="3785700"/>
            <a:ext cx="4890600" cy="50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solidFill>
                  <a:schemeClr val="accent2"/>
                </a:solidFill>
                <a:latin typeface="Maven Pro"/>
                <a:ea typeface="Maven Pro"/>
                <a:cs typeface="Maven Pro"/>
                <a:sym typeface="Maven Pro"/>
              </a:rPr>
              <a:t>To establish a correlation: We need more data.</a:t>
            </a:r>
            <a:endParaRPr sz="1600" b="1">
              <a:solidFill>
                <a:schemeClr val="accent2"/>
              </a:solidFill>
              <a:latin typeface="Maven Pro"/>
              <a:ea typeface="Maven Pro"/>
              <a:cs typeface="Maven Pro"/>
              <a:sym typeface="Maven Pro"/>
            </a:endParaRPr>
          </a:p>
        </p:txBody>
      </p:sp>
      <p:pic>
        <p:nvPicPr>
          <p:cNvPr id="1210" name="Google Shape;1210;p80" descr="f1 Score Definition | Encord"/>
          <p:cNvPicPr preferRelativeResize="0"/>
          <p:nvPr/>
        </p:nvPicPr>
        <p:blipFill rotWithShape="1">
          <a:blip r:embed="rId3">
            <a:alphaModFix/>
          </a:blip>
          <a:srcRect t="17273" b="15512"/>
          <a:stretch/>
        </p:blipFill>
        <p:spPr>
          <a:xfrm>
            <a:off x="5783275" y="3192763"/>
            <a:ext cx="2574434" cy="505500"/>
          </a:xfrm>
          <a:prstGeom prst="rect">
            <a:avLst/>
          </a:prstGeom>
          <a:noFill/>
          <a:ln w="9525" cap="flat" cmpd="sng">
            <a:solidFill>
              <a:schemeClr val="dk1"/>
            </a:solidFill>
            <a:prstDash val="solid"/>
            <a:round/>
            <a:headEnd type="none" w="sm" len="sm"/>
            <a:tailEnd type="none" w="sm" len="sm"/>
          </a:ln>
        </p:spPr>
      </p:pic>
      <p:pic>
        <p:nvPicPr>
          <p:cNvPr id="1211" name="Google Shape;1211;p80"/>
          <p:cNvPicPr preferRelativeResize="0"/>
          <p:nvPr/>
        </p:nvPicPr>
        <p:blipFill rotWithShape="1">
          <a:blip r:embed="rId4">
            <a:alphaModFix/>
          </a:blip>
          <a:srcRect t="51442"/>
          <a:stretch/>
        </p:blipFill>
        <p:spPr>
          <a:xfrm>
            <a:off x="6136588" y="3936375"/>
            <a:ext cx="1867800" cy="813483"/>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81"/>
          <p:cNvSpPr txBox="1">
            <a:spLocks noGrp="1"/>
          </p:cNvSpPr>
          <p:nvPr>
            <p:ph type="title"/>
          </p:nvPr>
        </p:nvSpPr>
        <p:spPr>
          <a:xfrm>
            <a:off x="836225" y="1091325"/>
            <a:ext cx="4181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Challenges</a:t>
            </a:r>
            <a:endParaRPr>
              <a:latin typeface="Maven Pro Medium"/>
              <a:ea typeface="Maven Pro Medium"/>
              <a:cs typeface="Maven Pro Medium"/>
              <a:sym typeface="Maven Pro Medium"/>
            </a:endParaRPr>
          </a:p>
        </p:txBody>
      </p:sp>
      <p:sp>
        <p:nvSpPr>
          <p:cNvPr id="1217" name="Google Shape;1217;p81"/>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1218" name="Google Shape;1218;p81"/>
          <p:cNvSpPr txBox="1">
            <a:spLocks noGrp="1"/>
          </p:cNvSpPr>
          <p:nvPr>
            <p:ph type="subTitle" idx="1"/>
          </p:nvPr>
        </p:nvSpPr>
        <p:spPr>
          <a:xfrm>
            <a:off x="914350" y="2571750"/>
            <a:ext cx="50175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hurdles were experienced?</a:t>
            </a:r>
            <a:endParaRPr/>
          </a:p>
          <a:p>
            <a:pPr marL="0" lvl="0" indent="0" algn="l" rtl="0">
              <a:spcBef>
                <a:spcPts val="0"/>
              </a:spcBef>
              <a:spcAft>
                <a:spcPts val="0"/>
              </a:spcAft>
              <a:buNone/>
            </a:pPr>
            <a:endParaRPr/>
          </a:p>
        </p:txBody>
      </p:sp>
      <p:grpSp>
        <p:nvGrpSpPr>
          <p:cNvPr id="1219" name="Google Shape;1219;p81"/>
          <p:cNvGrpSpPr/>
          <p:nvPr/>
        </p:nvGrpSpPr>
        <p:grpSpPr>
          <a:xfrm>
            <a:off x="7421075" y="539500"/>
            <a:ext cx="1009703" cy="130500"/>
            <a:chOff x="5461400" y="616025"/>
            <a:chExt cx="1009703" cy="130500"/>
          </a:xfrm>
        </p:grpSpPr>
        <p:sp>
          <p:nvSpPr>
            <p:cNvPr id="1220" name="Google Shape;1220;p81"/>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1"/>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1"/>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1"/>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1"/>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81"/>
          <p:cNvGrpSpPr/>
          <p:nvPr/>
        </p:nvGrpSpPr>
        <p:grpSpPr>
          <a:xfrm>
            <a:off x="836225" y="4473500"/>
            <a:ext cx="1009703" cy="130500"/>
            <a:chOff x="5461400" y="616025"/>
            <a:chExt cx="1009703" cy="130500"/>
          </a:xfrm>
        </p:grpSpPr>
        <p:sp>
          <p:nvSpPr>
            <p:cNvPr id="1226" name="Google Shape;1226;p81"/>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1"/>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1"/>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1"/>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1"/>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1" name="Google Shape;1231;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pic>
        <p:nvPicPr>
          <p:cNvPr id="1232" name="Google Shape;1232;p81"/>
          <p:cNvPicPr preferRelativeResize="0"/>
          <p:nvPr/>
        </p:nvPicPr>
        <p:blipFill>
          <a:blip r:embed="rId3">
            <a:alphaModFix/>
          </a:blip>
          <a:stretch>
            <a:fillRect/>
          </a:stretch>
        </p:blipFill>
        <p:spPr>
          <a:xfrm>
            <a:off x="7348425" y="4231075"/>
            <a:ext cx="1668600" cy="715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82"/>
          <p:cNvSpPr txBox="1">
            <a:spLocks noGrp="1"/>
          </p:cNvSpPr>
          <p:nvPr>
            <p:ph type="title"/>
          </p:nvPr>
        </p:nvSpPr>
        <p:spPr>
          <a:xfrm>
            <a:off x="586400" y="309000"/>
            <a:ext cx="8008800" cy="69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Challenges </a:t>
            </a:r>
            <a:endParaRPr>
              <a:latin typeface="Maven Pro Medium"/>
              <a:ea typeface="Maven Pro Medium"/>
              <a:cs typeface="Maven Pro Medium"/>
              <a:sym typeface="Maven Pro Medium"/>
            </a:endParaRPr>
          </a:p>
        </p:txBody>
      </p:sp>
      <p:grpSp>
        <p:nvGrpSpPr>
          <p:cNvPr id="1238" name="Google Shape;1238;p82"/>
          <p:cNvGrpSpPr/>
          <p:nvPr/>
        </p:nvGrpSpPr>
        <p:grpSpPr>
          <a:xfrm>
            <a:off x="7421075" y="539500"/>
            <a:ext cx="1009703" cy="130500"/>
            <a:chOff x="5461400" y="616025"/>
            <a:chExt cx="1009703" cy="130500"/>
          </a:xfrm>
        </p:grpSpPr>
        <p:sp>
          <p:nvSpPr>
            <p:cNvPr id="1239" name="Google Shape;1239;p82"/>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2"/>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2"/>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2"/>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2"/>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82"/>
          <p:cNvGrpSpPr/>
          <p:nvPr/>
        </p:nvGrpSpPr>
        <p:grpSpPr>
          <a:xfrm>
            <a:off x="713225" y="4473500"/>
            <a:ext cx="1009703" cy="130500"/>
            <a:chOff x="5461400" y="616025"/>
            <a:chExt cx="1009703" cy="130500"/>
          </a:xfrm>
        </p:grpSpPr>
        <p:sp>
          <p:nvSpPr>
            <p:cNvPr id="1245" name="Google Shape;1245;p82"/>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2"/>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2"/>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2"/>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2"/>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sp>
        <p:nvSpPr>
          <p:cNvPr id="1251" name="Google Shape;1251;p82"/>
          <p:cNvSpPr txBox="1">
            <a:spLocks noGrp="1"/>
          </p:cNvSpPr>
          <p:nvPr>
            <p:ph type="subTitle" idx="4294967295"/>
          </p:nvPr>
        </p:nvSpPr>
        <p:spPr>
          <a:xfrm>
            <a:off x="1081175" y="1682300"/>
            <a:ext cx="3084900" cy="49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800" b="1">
                <a:solidFill>
                  <a:schemeClr val="accent1"/>
                </a:solidFill>
              </a:rPr>
              <a:t>Volume of Data Collected</a:t>
            </a:r>
            <a:endParaRPr/>
          </a:p>
        </p:txBody>
      </p:sp>
      <p:sp>
        <p:nvSpPr>
          <p:cNvPr id="1252" name="Google Shape;1252;p82"/>
          <p:cNvSpPr txBox="1"/>
          <p:nvPr/>
        </p:nvSpPr>
        <p:spPr>
          <a:xfrm>
            <a:off x="1081175" y="2721350"/>
            <a:ext cx="3084900" cy="498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1800" b="1">
                <a:solidFill>
                  <a:schemeClr val="accent1"/>
                </a:solidFill>
                <a:latin typeface="Maven Pro"/>
                <a:ea typeface="Maven Pro"/>
                <a:cs typeface="Maven Pro"/>
                <a:sym typeface="Maven Pro"/>
              </a:rPr>
              <a:t>Manual Data Labeling</a:t>
            </a:r>
            <a:endParaRPr>
              <a:solidFill>
                <a:schemeClr val="dk1"/>
              </a:solidFill>
              <a:latin typeface="Maven Pro"/>
              <a:ea typeface="Maven Pro"/>
              <a:cs typeface="Maven Pro"/>
              <a:sym typeface="Maven Pro"/>
            </a:endParaRPr>
          </a:p>
        </p:txBody>
      </p:sp>
      <p:cxnSp>
        <p:nvCxnSpPr>
          <p:cNvPr id="1253" name="Google Shape;1253;p82"/>
          <p:cNvCxnSpPr/>
          <p:nvPr/>
        </p:nvCxnSpPr>
        <p:spPr>
          <a:xfrm>
            <a:off x="4572000" y="1309700"/>
            <a:ext cx="0" cy="3321900"/>
          </a:xfrm>
          <a:prstGeom prst="straightConnector1">
            <a:avLst/>
          </a:prstGeom>
          <a:noFill/>
          <a:ln w="38100" cap="flat" cmpd="sng">
            <a:solidFill>
              <a:schemeClr val="dk2"/>
            </a:solidFill>
            <a:prstDash val="solid"/>
            <a:round/>
            <a:headEnd type="none" w="med" len="med"/>
            <a:tailEnd type="none" w="med" len="med"/>
          </a:ln>
        </p:spPr>
      </p:cxnSp>
      <p:sp>
        <p:nvSpPr>
          <p:cNvPr id="1254" name="Google Shape;1254;p82"/>
          <p:cNvSpPr/>
          <p:nvPr/>
        </p:nvSpPr>
        <p:spPr>
          <a:xfrm>
            <a:off x="4297650" y="1657250"/>
            <a:ext cx="548700" cy="548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6"/>
                </a:solidFill>
                <a:latin typeface="Maven Pro Black"/>
                <a:ea typeface="Maven Pro Black"/>
                <a:cs typeface="Maven Pro Black"/>
                <a:sym typeface="Maven Pro Black"/>
              </a:rPr>
              <a:t>1</a:t>
            </a:r>
            <a:endParaRPr sz="2000">
              <a:solidFill>
                <a:schemeClr val="accent6"/>
              </a:solidFill>
              <a:latin typeface="Maven Pro Black"/>
              <a:ea typeface="Maven Pro Black"/>
              <a:cs typeface="Maven Pro Black"/>
              <a:sym typeface="Maven Pro Black"/>
            </a:endParaRPr>
          </a:p>
        </p:txBody>
      </p:sp>
      <p:sp>
        <p:nvSpPr>
          <p:cNvPr id="1255" name="Google Shape;1255;p82"/>
          <p:cNvSpPr/>
          <p:nvPr/>
        </p:nvSpPr>
        <p:spPr>
          <a:xfrm>
            <a:off x="4297650" y="2696300"/>
            <a:ext cx="548700" cy="548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6"/>
                </a:solidFill>
                <a:latin typeface="Maven Pro Black"/>
                <a:ea typeface="Maven Pro Black"/>
                <a:cs typeface="Maven Pro Black"/>
                <a:sym typeface="Maven Pro Black"/>
              </a:rPr>
              <a:t>2</a:t>
            </a:r>
            <a:endParaRPr sz="2000">
              <a:solidFill>
                <a:schemeClr val="accent6"/>
              </a:solidFill>
              <a:latin typeface="Maven Pro Black"/>
              <a:ea typeface="Maven Pro Black"/>
              <a:cs typeface="Maven Pro Black"/>
              <a:sym typeface="Maven Pro Black"/>
            </a:endParaRPr>
          </a:p>
        </p:txBody>
      </p:sp>
      <p:sp>
        <p:nvSpPr>
          <p:cNvPr id="1256" name="Google Shape;1256;p82"/>
          <p:cNvSpPr/>
          <p:nvPr/>
        </p:nvSpPr>
        <p:spPr>
          <a:xfrm>
            <a:off x="4297650" y="3735350"/>
            <a:ext cx="548700" cy="548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6"/>
                </a:solidFill>
                <a:latin typeface="Maven Pro Black"/>
                <a:ea typeface="Maven Pro Black"/>
                <a:cs typeface="Maven Pro Black"/>
                <a:sym typeface="Maven Pro Black"/>
              </a:rPr>
              <a:t>3</a:t>
            </a:r>
            <a:endParaRPr sz="2000">
              <a:solidFill>
                <a:schemeClr val="accent6"/>
              </a:solidFill>
              <a:latin typeface="Maven Pro Black"/>
              <a:ea typeface="Maven Pro Black"/>
              <a:cs typeface="Maven Pro Black"/>
              <a:sym typeface="Maven Pro Black"/>
            </a:endParaRPr>
          </a:p>
        </p:txBody>
      </p:sp>
      <p:sp>
        <p:nvSpPr>
          <p:cNvPr id="1257" name="Google Shape;1257;p82"/>
          <p:cNvSpPr txBox="1"/>
          <p:nvPr/>
        </p:nvSpPr>
        <p:spPr>
          <a:xfrm>
            <a:off x="4846350" y="1682288"/>
            <a:ext cx="3820800" cy="4986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Low volume of data</a:t>
            </a:r>
            <a:endParaRPr>
              <a:solidFill>
                <a:schemeClr val="dk1"/>
              </a:solidFill>
              <a:latin typeface="Maven Pro"/>
              <a:ea typeface="Maven Pro"/>
              <a:cs typeface="Maven Pro"/>
              <a:sym typeface="Maven Pro"/>
            </a:endParaRPr>
          </a:p>
          <a:p>
            <a:pPr marL="457200" lvl="0"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Difficulty getting volunteer sign-ups</a:t>
            </a:r>
            <a:endParaRPr>
              <a:solidFill>
                <a:schemeClr val="dk1"/>
              </a:solidFill>
              <a:latin typeface="Maven Pro"/>
              <a:ea typeface="Maven Pro"/>
              <a:cs typeface="Maven Pro"/>
              <a:sym typeface="Maven Pro"/>
            </a:endParaRPr>
          </a:p>
        </p:txBody>
      </p:sp>
      <p:sp>
        <p:nvSpPr>
          <p:cNvPr id="1258" name="Google Shape;1258;p82"/>
          <p:cNvSpPr txBox="1"/>
          <p:nvPr/>
        </p:nvSpPr>
        <p:spPr>
          <a:xfrm>
            <a:off x="4846350" y="2721338"/>
            <a:ext cx="3820800" cy="4986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Inefficient &amp; Inaccurate</a:t>
            </a:r>
            <a:endParaRPr>
              <a:solidFill>
                <a:schemeClr val="dk1"/>
              </a:solidFill>
              <a:latin typeface="Maven Pro"/>
              <a:ea typeface="Maven Pro"/>
              <a:cs typeface="Maven Pro"/>
              <a:sym typeface="Maven Pro"/>
            </a:endParaRPr>
          </a:p>
          <a:p>
            <a:pPr marL="457200" lvl="0"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Found: Pre-Trained Model</a:t>
            </a:r>
            <a:endParaRPr>
              <a:solidFill>
                <a:schemeClr val="dk1"/>
              </a:solidFill>
              <a:latin typeface="Maven Pro"/>
              <a:ea typeface="Maven Pro"/>
              <a:cs typeface="Maven Pro"/>
              <a:sym typeface="Maven Pro"/>
            </a:endParaRPr>
          </a:p>
        </p:txBody>
      </p:sp>
      <p:sp>
        <p:nvSpPr>
          <p:cNvPr id="1259" name="Google Shape;1259;p82"/>
          <p:cNvSpPr txBox="1"/>
          <p:nvPr/>
        </p:nvSpPr>
        <p:spPr>
          <a:xfrm>
            <a:off x="1081175" y="3760400"/>
            <a:ext cx="3084900" cy="4986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n" sz="1800" b="1">
                <a:solidFill>
                  <a:schemeClr val="accent1"/>
                </a:solidFill>
                <a:latin typeface="Maven Pro"/>
                <a:ea typeface="Maven Pro"/>
                <a:cs typeface="Maven Pro"/>
                <a:sym typeface="Maven Pro"/>
              </a:rPr>
              <a:t>Hardware</a:t>
            </a:r>
            <a:endParaRPr>
              <a:solidFill>
                <a:schemeClr val="dk1"/>
              </a:solidFill>
              <a:latin typeface="Maven Pro"/>
              <a:ea typeface="Maven Pro"/>
              <a:cs typeface="Maven Pro"/>
              <a:sym typeface="Maven Pro"/>
            </a:endParaRPr>
          </a:p>
        </p:txBody>
      </p:sp>
      <p:sp>
        <p:nvSpPr>
          <p:cNvPr id="1260" name="Google Shape;1260;p82"/>
          <p:cNvSpPr txBox="1"/>
          <p:nvPr/>
        </p:nvSpPr>
        <p:spPr>
          <a:xfrm>
            <a:off x="4846350" y="3760388"/>
            <a:ext cx="3820800" cy="4986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Constrained to 250 Hz</a:t>
            </a:r>
            <a:endParaRPr>
              <a:solidFill>
                <a:schemeClr val="dk1"/>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8"/>
          <p:cNvSpPr txBox="1">
            <a:spLocks noGrp="1"/>
          </p:cNvSpPr>
          <p:nvPr>
            <p:ph type="title"/>
          </p:nvPr>
        </p:nvSpPr>
        <p:spPr>
          <a:xfrm>
            <a:off x="720000" y="357000"/>
            <a:ext cx="7704000" cy="133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latin typeface="Maven Pro Medium"/>
                <a:ea typeface="Maven Pro Medium"/>
                <a:cs typeface="Maven Pro Medium"/>
                <a:sym typeface="Maven Pro Medium"/>
              </a:rPr>
              <a:t>How would you interact/communicate if you could not speak?</a:t>
            </a:r>
            <a:endParaRPr sz="3300">
              <a:latin typeface="Maven Pro Medium"/>
              <a:ea typeface="Maven Pro Medium"/>
              <a:cs typeface="Maven Pro Medium"/>
              <a:sym typeface="Maven Pro Medium"/>
            </a:endParaRPr>
          </a:p>
        </p:txBody>
      </p:sp>
      <p:sp>
        <p:nvSpPr>
          <p:cNvPr id="448" name="Google Shape;448;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449" name="Google Shape;449;p38"/>
          <p:cNvSpPr txBox="1"/>
          <p:nvPr/>
        </p:nvSpPr>
        <p:spPr>
          <a:xfrm>
            <a:off x="821313" y="2127350"/>
            <a:ext cx="4286400" cy="1877700"/>
          </a:xfrm>
          <a:prstGeom prst="rect">
            <a:avLst/>
          </a:prstGeom>
          <a:noFill/>
          <a:ln>
            <a:noFill/>
          </a:ln>
        </p:spPr>
        <p:txBody>
          <a:bodyPr spcFirstLastPara="1" wrap="square" lIns="91425" tIns="91425" rIns="91425" bIns="91425" anchor="ctr" anchorCtr="0">
            <a:noAutofit/>
          </a:bodyPr>
          <a:lstStyle/>
          <a:p>
            <a:pPr marL="457200" lvl="0" indent="-342900" algn="l" rtl="0">
              <a:lnSpc>
                <a:spcPct val="200000"/>
              </a:lnSpc>
              <a:spcBef>
                <a:spcPts val="0"/>
              </a:spcBef>
              <a:spcAft>
                <a:spcPts val="0"/>
              </a:spcAft>
              <a:buClr>
                <a:schemeClr val="accent1"/>
              </a:buClr>
              <a:buSzPts val="1800"/>
              <a:buFont typeface="Maven Pro"/>
              <a:buChar char="●"/>
            </a:pPr>
            <a:r>
              <a:rPr lang="en" sz="2200" b="1">
                <a:solidFill>
                  <a:schemeClr val="accent1"/>
                </a:solidFill>
                <a:latin typeface="Maven Pro"/>
                <a:ea typeface="Maven Pro"/>
                <a:cs typeface="Maven Pro"/>
                <a:sym typeface="Maven Pro"/>
              </a:rPr>
              <a:t>Socializing</a:t>
            </a:r>
            <a:endParaRPr sz="1800">
              <a:solidFill>
                <a:schemeClr val="dk1"/>
              </a:solidFill>
              <a:latin typeface="Maven Pro"/>
              <a:ea typeface="Maven Pro"/>
              <a:cs typeface="Maven Pro"/>
              <a:sym typeface="Maven Pro"/>
            </a:endParaRPr>
          </a:p>
          <a:p>
            <a:pPr marL="457200" lvl="0" indent="-342900" algn="l" rtl="0">
              <a:lnSpc>
                <a:spcPct val="200000"/>
              </a:lnSpc>
              <a:spcBef>
                <a:spcPts val="0"/>
              </a:spcBef>
              <a:spcAft>
                <a:spcPts val="0"/>
              </a:spcAft>
              <a:buClr>
                <a:schemeClr val="accent1"/>
              </a:buClr>
              <a:buSzPts val="1800"/>
              <a:buFont typeface="Maven Pro"/>
              <a:buChar char="●"/>
            </a:pPr>
            <a:r>
              <a:rPr lang="en" sz="2200" b="1">
                <a:solidFill>
                  <a:schemeClr val="accent1"/>
                </a:solidFill>
                <a:latin typeface="Maven Pro"/>
                <a:ea typeface="Maven Pro"/>
                <a:cs typeface="Maven Pro"/>
                <a:sym typeface="Maven Pro"/>
              </a:rPr>
              <a:t>Opportunities</a:t>
            </a:r>
            <a:endParaRPr sz="1800">
              <a:solidFill>
                <a:schemeClr val="dk1"/>
              </a:solidFill>
              <a:latin typeface="Maven Pro"/>
              <a:ea typeface="Maven Pro"/>
              <a:cs typeface="Maven Pro"/>
              <a:sym typeface="Maven Pro"/>
            </a:endParaRPr>
          </a:p>
          <a:p>
            <a:pPr marL="457200" lvl="0" indent="-342900" algn="l" rtl="0">
              <a:lnSpc>
                <a:spcPct val="200000"/>
              </a:lnSpc>
              <a:spcBef>
                <a:spcPts val="0"/>
              </a:spcBef>
              <a:spcAft>
                <a:spcPts val="0"/>
              </a:spcAft>
              <a:buClr>
                <a:schemeClr val="accent1"/>
              </a:buClr>
              <a:buSzPts val="1800"/>
              <a:buFont typeface="Maven Pro"/>
              <a:buChar char="●"/>
            </a:pPr>
            <a:r>
              <a:rPr lang="en" sz="2200" b="1">
                <a:solidFill>
                  <a:schemeClr val="accent1"/>
                </a:solidFill>
                <a:latin typeface="Maven Pro"/>
                <a:ea typeface="Maven Pro"/>
                <a:cs typeface="Maven Pro"/>
                <a:sym typeface="Maven Pro"/>
              </a:rPr>
              <a:t>Independence</a:t>
            </a:r>
            <a:endParaRPr sz="1800">
              <a:solidFill>
                <a:schemeClr val="dk1"/>
              </a:solidFill>
              <a:latin typeface="Maven Pro"/>
              <a:ea typeface="Maven Pro"/>
              <a:cs typeface="Maven Pro"/>
              <a:sym typeface="Maven Pro"/>
            </a:endParaRPr>
          </a:p>
        </p:txBody>
      </p:sp>
      <p:pic>
        <p:nvPicPr>
          <p:cNvPr id="450" name="Google Shape;450;p38"/>
          <p:cNvPicPr preferRelativeResize="0"/>
          <p:nvPr/>
        </p:nvPicPr>
        <p:blipFill>
          <a:blip r:embed="rId3">
            <a:alphaModFix/>
          </a:blip>
          <a:stretch>
            <a:fillRect/>
          </a:stretch>
        </p:blipFill>
        <p:spPr>
          <a:xfrm>
            <a:off x="3783355" y="1986050"/>
            <a:ext cx="4539600" cy="21603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83"/>
          <p:cNvSpPr txBox="1">
            <a:spLocks noGrp="1"/>
          </p:cNvSpPr>
          <p:nvPr>
            <p:ph type="title"/>
          </p:nvPr>
        </p:nvSpPr>
        <p:spPr>
          <a:xfrm>
            <a:off x="567600" y="394625"/>
            <a:ext cx="8008800" cy="69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Overfitting on Silence</a:t>
            </a:r>
            <a:endParaRPr>
              <a:latin typeface="Maven Pro Medium"/>
              <a:ea typeface="Maven Pro Medium"/>
              <a:cs typeface="Maven Pro Medium"/>
              <a:sym typeface="Maven Pro Medium"/>
            </a:endParaRPr>
          </a:p>
        </p:txBody>
      </p:sp>
      <p:grpSp>
        <p:nvGrpSpPr>
          <p:cNvPr id="1266" name="Google Shape;1266;p83"/>
          <p:cNvGrpSpPr/>
          <p:nvPr/>
        </p:nvGrpSpPr>
        <p:grpSpPr>
          <a:xfrm>
            <a:off x="7421075" y="539500"/>
            <a:ext cx="1009703" cy="130500"/>
            <a:chOff x="5461400" y="616025"/>
            <a:chExt cx="1009703" cy="130500"/>
          </a:xfrm>
        </p:grpSpPr>
        <p:sp>
          <p:nvSpPr>
            <p:cNvPr id="1267" name="Google Shape;1267;p83"/>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3"/>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3"/>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3"/>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3"/>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83"/>
          <p:cNvGrpSpPr/>
          <p:nvPr/>
        </p:nvGrpSpPr>
        <p:grpSpPr>
          <a:xfrm>
            <a:off x="713225" y="4473500"/>
            <a:ext cx="1009703" cy="130500"/>
            <a:chOff x="5461400" y="616025"/>
            <a:chExt cx="1009703" cy="130500"/>
          </a:xfrm>
        </p:grpSpPr>
        <p:sp>
          <p:nvSpPr>
            <p:cNvPr id="1273" name="Google Shape;1273;p83"/>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3"/>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3"/>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3"/>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3"/>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78" name="Google Shape;1278;p83"/>
          <p:cNvPicPr preferRelativeResize="0"/>
          <p:nvPr/>
        </p:nvPicPr>
        <p:blipFill rotWithShape="1">
          <a:blip r:embed="rId3">
            <a:alphaModFix/>
          </a:blip>
          <a:srcRect t="4814" b="72389"/>
          <a:stretch/>
        </p:blipFill>
        <p:spPr>
          <a:xfrm>
            <a:off x="5244774" y="1176074"/>
            <a:ext cx="3186000" cy="1149600"/>
          </a:xfrm>
          <a:prstGeom prst="rect">
            <a:avLst/>
          </a:prstGeom>
          <a:noFill/>
          <a:ln w="9525" cap="flat" cmpd="sng">
            <a:solidFill>
              <a:schemeClr val="dk1"/>
            </a:solidFill>
            <a:prstDash val="solid"/>
            <a:round/>
            <a:headEnd type="none" w="sm" len="sm"/>
            <a:tailEnd type="none" w="sm" len="sm"/>
          </a:ln>
        </p:spPr>
      </p:pic>
      <p:sp>
        <p:nvSpPr>
          <p:cNvPr id="1279" name="Google Shape;1279;p83"/>
          <p:cNvSpPr txBox="1"/>
          <p:nvPr/>
        </p:nvSpPr>
        <p:spPr>
          <a:xfrm>
            <a:off x="781950" y="1397150"/>
            <a:ext cx="4153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1"/>
                </a:solidFill>
                <a:latin typeface="Maven Pro"/>
                <a:ea typeface="Maven Pro"/>
                <a:cs typeface="Maven Pro"/>
                <a:sym typeface="Maven Pro"/>
              </a:rPr>
              <a:t>Model constantly overfitting on silence</a:t>
            </a:r>
            <a:endParaRPr sz="1200">
              <a:solidFill>
                <a:schemeClr val="dk1"/>
              </a:solidFill>
              <a:latin typeface="Maven Pro"/>
              <a:ea typeface="Maven Pro"/>
              <a:cs typeface="Maven Pro"/>
              <a:sym typeface="Maven Pro"/>
            </a:endParaRPr>
          </a:p>
        </p:txBody>
      </p:sp>
      <p:sp>
        <p:nvSpPr>
          <p:cNvPr id="1280" name="Google Shape;1280;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sp>
        <p:nvSpPr>
          <p:cNvPr id="1281" name="Google Shape;1281;p83"/>
          <p:cNvSpPr txBox="1"/>
          <p:nvPr/>
        </p:nvSpPr>
        <p:spPr>
          <a:xfrm>
            <a:off x="781950" y="2881350"/>
            <a:ext cx="3982500" cy="12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accent1"/>
                </a:solidFill>
                <a:latin typeface="Maven Pro"/>
                <a:ea typeface="Maven Pro"/>
                <a:cs typeface="Maven Pro"/>
                <a:sym typeface="Maven Pro"/>
              </a:rPr>
              <a:t>To overcome challenge: </a:t>
            </a:r>
            <a:endParaRPr sz="1600" b="1">
              <a:solidFill>
                <a:schemeClr val="accent1"/>
              </a:solidFill>
              <a:latin typeface="Maven Pro"/>
              <a:ea typeface="Maven Pro"/>
              <a:cs typeface="Maven Pro"/>
              <a:sym typeface="Maven Pro"/>
            </a:endParaRPr>
          </a:p>
          <a:p>
            <a:pPr marL="0" lvl="0" indent="0" algn="l" rtl="0">
              <a:spcBef>
                <a:spcPts val="0"/>
              </a:spcBef>
              <a:spcAft>
                <a:spcPts val="0"/>
              </a:spcAft>
              <a:buNone/>
            </a:pPr>
            <a:endParaRPr sz="800" b="1">
              <a:solidFill>
                <a:schemeClr val="dk1"/>
              </a:solidFill>
              <a:latin typeface="Maven Pro"/>
              <a:ea typeface="Maven Pro"/>
              <a:cs typeface="Maven Pro"/>
              <a:sym typeface="Maven Pro"/>
            </a:endParaRPr>
          </a:p>
          <a:p>
            <a:pPr marL="0" lvl="0" indent="0" algn="l" rtl="0">
              <a:spcBef>
                <a:spcPts val="0"/>
              </a:spcBef>
              <a:spcAft>
                <a:spcPts val="0"/>
              </a:spcAft>
              <a:buNone/>
            </a:pPr>
            <a:r>
              <a:rPr lang="en" sz="1500">
                <a:solidFill>
                  <a:schemeClr val="dk1"/>
                </a:solidFill>
                <a:latin typeface="Maven Pro"/>
                <a:ea typeface="Maven Pro"/>
                <a:cs typeface="Maven Pro"/>
                <a:sym typeface="Maven Pro"/>
              </a:rPr>
              <a:t>→ Normalized Weights </a:t>
            </a:r>
            <a:endParaRPr sz="1500">
              <a:solidFill>
                <a:schemeClr val="dk1"/>
              </a:solidFill>
              <a:latin typeface="Maven Pro"/>
              <a:ea typeface="Maven Pro"/>
              <a:cs typeface="Maven Pro"/>
              <a:sym typeface="Maven Pro"/>
            </a:endParaRPr>
          </a:p>
          <a:p>
            <a:pPr marL="0" lvl="0" indent="0" algn="l" rtl="0">
              <a:spcBef>
                <a:spcPts val="0"/>
              </a:spcBef>
              <a:spcAft>
                <a:spcPts val="0"/>
              </a:spcAft>
              <a:buNone/>
            </a:pPr>
            <a:endParaRPr sz="600">
              <a:solidFill>
                <a:schemeClr val="dk1"/>
              </a:solidFill>
              <a:latin typeface="Maven Pro"/>
              <a:ea typeface="Maven Pro"/>
              <a:cs typeface="Maven Pro"/>
              <a:sym typeface="Maven Pro"/>
            </a:endParaRPr>
          </a:p>
          <a:p>
            <a:pPr marL="0" lvl="0" indent="0" algn="l" rtl="0">
              <a:spcBef>
                <a:spcPts val="0"/>
              </a:spcBef>
              <a:spcAft>
                <a:spcPts val="0"/>
              </a:spcAft>
              <a:buNone/>
            </a:pPr>
            <a:r>
              <a:rPr lang="en" sz="1500">
                <a:solidFill>
                  <a:schemeClr val="dk1"/>
                </a:solidFill>
                <a:latin typeface="Maven Pro"/>
                <a:ea typeface="Maven Pro"/>
                <a:cs typeface="Maven Pro"/>
                <a:sym typeface="Maven Pro"/>
              </a:rPr>
              <a:t>→ Data Undersampling</a:t>
            </a:r>
            <a:r>
              <a:rPr lang="en" sz="1600">
                <a:solidFill>
                  <a:schemeClr val="dk1"/>
                </a:solidFill>
                <a:latin typeface="Maven Pro"/>
                <a:ea typeface="Maven Pro"/>
                <a:cs typeface="Maven Pro"/>
                <a:sym typeface="Maven Pro"/>
              </a:rPr>
              <a:t> </a:t>
            </a:r>
            <a:endParaRPr sz="1600">
              <a:solidFill>
                <a:schemeClr val="dk1"/>
              </a:solidFill>
              <a:latin typeface="Maven Pro"/>
              <a:ea typeface="Maven Pro"/>
              <a:cs typeface="Maven Pro"/>
              <a:sym typeface="Maven Pro"/>
            </a:endParaRPr>
          </a:p>
        </p:txBody>
      </p:sp>
      <p:sp>
        <p:nvSpPr>
          <p:cNvPr id="1282" name="Google Shape;1282;p83"/>
          <p:cNvSpPr txBox="1"/>
          <p:nvPr/>
        </p:nvSpPr>
        <p:spPr>
          <a:xfrm>
            <a:off x="776850" y="1995450"/>
            <a:ext cx="4259400" cy="8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Maven Pro"/>
                <a:ea typeface="Maven Pro"/>
                <a:cs typeface="Maven Pro"/>
                <a:sym typeface="Maven Pro"/>
              </a:rPr>
              <a:t>High Number of Silence:</a:t>
            </a:r>
            <a:r>
              <a:rPr lang="en">
                <a:solidFill>
                  <a:schemeClr val="dk1"/>
                </a:solidFill>
                <a:latin typeface="Maven Pro"/>
                <a:ea typeface="Maven Pro"/>
                <a:cs typeface="Maven Pro"/>
                <a:sym typeface="Maven Pro"/>
              </a:rPr>
              <a:t> Natural pauses between words (beginning and end)</a:t>
            </a:r>
            <a:endParaRPr>
              <a:solidFill>
                <a:schemeClr val="dk1"/>
              </a:solidFill>
              <a:latin typeface="Maven Pro"/>
              <a:ea typeface="Maven Pro"/>
              <a:cs typeface="Maven Pro"/>
              <a:sym typeface="Maven Pro"/>
            </a:endParaRPr>
          </a:p>
        </p:txBody>
      </p:sp>
      <p:pic>
        <p:nvPicPr>
          <p:cNvPr id="1283" name="Google Shape;1283;p83"/>
          <p:cNvPicPr preferRelativeResize="0"/>
          <p:nvPr/>
        </p:nvPicPr>
        <p:blipFill rotWithShape="1">
          <a:blip r:embed="rId4">
            <a:alphaModFix/>
          </a:blip>
          <a:srcRect t="9570" r="11008" b="7785"/>
          <a:stretch/>
        </p:blipFill>
        <p:spPr>
          <a:xfrm>
            <a:off x="5547525" y="2415925"/>
            <a:ext cx="2580500" cy="2571249"/>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84"/>
          <p:cNvSpPr txBox="1">
            <a:spLocks noGrp="1"/>
          </p:cNvSpPr>
          <p:nvPr>
            <p:ph type="title"/>
          </p:nvPr>
        </p:nvSpPr>
        <p:spPr>
          <a:xfrm>
            <a:off x="836225" y="1720050"/>
            <a:ext cx="4181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Conclusion &amp; Future Work</a:t>
            </a:r>
            <a:endParaRPr>
              <a:latin typeface="Maven Pro Medium"/>
              <a:ea typeface="Maven Pro Medium"/>
              <a:cs typeface="Maven Pro Medium"/>
              <a:sym typeface="Maven Pro Medium"/>
            </a:endParaRPr>
          </a:p>
        </p:txBody>
      </p:sp>
      <p:sp>
        <p:nvSpPr>
          <p:cNvPr id="1289" name="Google Shape;1289;p84"/>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07</a:t>
            </a:r>
            <a:endParaRPr/>
          </a:p>
        </p:txBody>
      </p:sp>
      <p:sp>
        <p:nvSpPr>
          <p:cNvPr id="1290" name="Google Shape;1290;p84"/>
          <p:cNvSpPr txBox="1">
            <a:spLocks noGrp="1"/>
          </p:cNvSpPr>
          <p:nvPr>
            <p:ph type="subTitle" idx="1"/>
          </p:nvPr>
        </p:nvSpPr>
        <p:spPr>
          <a:xfrm>
            <a:off x="880900" y="3231450"/>
            <a:ext cx="46332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our next steps?</a:t>
            </a:r>
            <a:endParaRPr/>
          </a:p>
        </p:txBody>
      </p:sp>
      <p:grpSp>
        <p:nvGrpSpPr>
          <p:cNvPr id="1291" name="Google Shape;1291;p84"/>
          <p:cNvGrpSpPr/>
          <p:nvPr/>
        </p:nvGrpSpPr>
        <p:grpSpPr>
          <a:xfrm>
            <a:off x="7421075" y="539500"/>
            <a:ext cx="1009703" cy="130500"/>
            <a:chOff x="5461400" y="616025"/>
            <a:chExt cx="1009703" cy="130500"/>
          </a:xfrm>
        </p:grpSpPr>
        <p:sp>
          <p:nvSpPr>
            <p:cNvPr id="1292" name="Google Shape;1292;p84"/>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4"/>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4"/>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4"/>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4"/>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84"/>
          <p:cNvGrpSpPr/>
          <p:nvPr/>
        </p:nvGrpSpPr>
        <p:grpSpPr>
          <a:xfrm>
            <a:off x="836225" y="4473500"/>
            <a:ext cx="1009703" cy="130500"/>
            <a:chOff x="5461400" y="616025"/>
            <a:chExt cx="1009703" cy="130500"/>
          </a:xfrm>
        </p:grpSpPr>
        <p:sp>
          <p:nvSpPr>
            <p:cNvPr id="1298" name="Google Shape;1298;p84"/>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4"/>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84"/>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84"/>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84"/>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3" name="Google Shape;1303;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pic>
        <p:nvPicPr>
          <p:cNvPr id="1304" name="Google Shape;1304;p84"/>
          <p:cNvPicPr preferRelativeResize="0"/>
          <p:nvPr/>
        </p:nvPicPr>
        <p:blipFill>
          <a:blip r:embed="rId3">
            <a:alphaModFix/>
          </a:blip>
          <a:stretch>
            <a:fillRect/>
          </a:stretch>
        </p:blipFill>
        <p:spPr>
          <a:xfrm>
            <a:off x="7348425" y="4231075"/>
            <a:ext cx="1668600" cy="7151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sp>
        <p:nvSpPr>
          <p:cNvPr id="1310" name="Google Shape;1310;p85"/>
          <p:cNvSpPr txBox="1">
            <a:spLocks noGrp="1"/>
          </p:cNvSpPr>
          <p:nvPr>
            <p:ph type="title"/>
          </p:nvPr>
        </p:nvSpPr>
        <p:spPr>
          <a:xfrm>
            <a:off x="720000" y="4176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Conclusion</a:t>
            </a:r>
            <a:endParaRPr>
              <a:latin typeface="Maven Pro Medium"/>
              <a:ea typeface="Maven Pro Medium"/>
              <a:cs typeface="Maven Pro Medium"/>
              <a:sym typeface="Maven Pro Medium"/>
            </a:endParaRPr>
          </a:p>
        </p:txBody>
      </p:sp>
      <p:sp>
        <p:nvSpPr>
          <p:cNvPr id="1311" name="Google Shape;1311;p85"/>
          <p:cNvSpPr txBox="1"/>
          <p:nvPr/>
        </p:nvSpPr>
        <p:spPr>
          <a:xfrm>
            <a:off x="776850" y="1453963"/>
            <a:ext cx="7937400" cy="30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1"/>
                </a:solidFill>
                <a:latin typeface="Maven Pro"/>
                <a:ea typeface="Maven Pro"/>
                <a:cs typeface="Maven Pro"/>
                <a:sym typeface="Maven Pro"/>
              </a:rPr>
              <a:t>What we have working:</a:t>
            </a:r>
            <a:r>
              <a:rPr lang="en" sz="1800">
                <a:solidFill>
                  <a:schemeClr val="accent1"/>
                </a:solidFill>
                <a:latin typeface="Maven Pro"/>
                <a:ea typeface="Maven Pro"/>
                <a:cs typeface="Maven Pro"/>
                <a:sym typeface="Maven Pro"/>
              </a:rPr>
              <a:t> </a:t>
            </a:r>
            <a:endParaRPr sz="1800">
              <a:solidFill>
                <a:schemeClr val="accent1"/>
              </a:solidFill>
              <a:latin typeface="Maven Pro"/>
              <a:ea typeface="Maven Pro"/>
              <a:cs typeface="Maven Pro"/>
              <a:sym typeface="Maven Pro"/>
            </a:endParaRPr>
          </a:p>
          <a:p>
            <a:pPr marL="0" lvl="0" indent="0" algn="l" rtl="0">
              <a:spcBef>
                <a:spcPts val="0"/>
              </a:spcBef>
              <a:spcAft>
                <a:spcPts val="0"/>
              </a:spcAft>
              <a:buNone/>
            </a:pPr>
            <a:endParaRPr sz="3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A procedure to collect sEMG data and audio</a:t>
            </a:r>
            <a:endParaRPr sz="1600">
              <a:solidFill>
                <a:schemeClr val="dk1"/>
              </a:solidFill>
              <a:latin typeface="Maven Pro"/>
              <a:ea typeface="Maven Pro"/>
              <a:cs typeface="Maven Pro"/>
              <a:sym typeface="Maven Pro"/>
            </a:endParaRPr>
          </a:p>
          <a:p>
            <a:pPr marL="0" lvl="0" indent="0" algn="l" rtl="0">
              <a:spcBef>
                <a:spcPts val="0"/>
              </a:spcBef>
              <a:spcAft>
                <a:spcPts val="0"/>
              </a:spcAft>
              <a:buNone/>
            </a:pPr>
            <a:endParaRPr sz="5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Utilization of proper signal processing methods</a:t>
            </a:r>
            <a:endParaRPr sz="1600">
              <a:solidFill>
                <a:schemeClr val="dk1"/>
              </a:solidFill>
              <a:latin typeface="Maven Pro"/>
              <a:ea typeface="Maven Pro"/>
              <a:cs typeface="Maven Pro"/>
              <a:sym typeface="Maven Pro"/>
            </a:endParaRPr>
          </a:p>
          <a:p>
            <a:pPr marL="0" lvl="0" indent="0" algn="l" rtl="0">
              <a:spcBef>
                <a:spcPts val="0"/>
              </a:spcBef>
              <a:spcAft>
                <a:spcPts val="0"/>
              </a:spcAft>
              <a:buNone/>
            </a:pPr>
            <a:endParaRPr sz="500">
              <a:solidFill>
                <a:schemeClr val="dk1"/>
              </a:solidFill>
              <a:latin typeface="Maven Pro"/>
              <a:ea typeface="Maven Pro"/>
              <a:cs typeface="Maven Pro"/>
              <a:sym typeface="Maven Pro"/>
            </a:endParaRPr>
          </a:p>
          <a:p>
            <a:pPr marL="457200" lvl="0" indent="-330200" algn="l" rtl="0">
              <a:spcBef>
                <a:spcPts val="0"/>
              </a:spcBef>
              <a:spcAft>
                <a:spcPts val="0"/>
              </a:spcAft>
              <a:buClr>
                <a:schemeClr val="dk1"/>
              </a:buClr>
              <a:buSzPts val="1600"/>
              <a:buFont typeface="Maven Pro"/>
              <a:buChar char="●"/>
            </a:pPr>
            <a:r>
              <a:rPr lang="en" sz="1600">
                <a:solidFill>
                  <a:schemeClr val="dk1"/>
                </a:solidFill>
                <a:latin typeface="Maven Pro"/>
                <a:ea typeface="Maven Pro"/>
                <a:cs typeface="Maven Pro"/>
                <a:sym typeface="Maven Pro"/>
              </a:rPr>
              <a:t>Created automation pipeline for: </a:t>
            </a:r>
            <a:endParaRPr sz="1600">
              <a:solidFill>
                <a:schemeClr val="dk1"/>
              </a:solidFill>
              <a:latin typeface="Maven Pro"/>
              <a:ea typeface="Maven Pro"/>
              <a:cs typeface="Maven Pro"/>
              <a:sym typeface="Maven Pro"/>
            </a:endParaRPr>
          </a:p>
          <a:p>
            <a:pPr marL="914400" lvl="1"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Labelling</a:t>
            </a:r>
            <a:endParaRPr>
              <a:solidFill>
                <a:schemeClr val="dk1"/>
              </a:solidFill>
              <a:latin typeface="Maven Pro"/>
              <a:ea typeface="Maven Pro"/>
              <a:cs typeface="Maven Pro"/>
              <a:sym typeface="Maven Pro"/>
            </a:endParaRPr>
          </a:p>
          <a:p>
            <a:pPr marL="914400" lvl="1"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Feature Extraction</a:t>
            </a:r>
            <a:endParaRPr>
              <a:solidFill>
                <a:schemeClr val="dk1"/>
              </a:solidFill>
              <a:latin typeface="Maven Pro"/>
              <a:ea typeface="Maven Pro"/>
              <a:cs typeface="Maven Pro"/>
              <a:sym typeface="Maven Pro"/>
            </a:endParaRPr>
          </a:p>
          <a:p>
            <a:pPr marL="914400" lvl="1" indent="-317500" algn="l" rtl="0">
              <a:lnSpc>
                <a:spcPct val="115000"/>
              </a:lnSpc>
              <a:spcBef>
                <a:spcPts val="0"/>
              </a:spcBef>
              <a:spcAft>
                <a:spcPts val="0"/>
              </a:spcAft>
              <a:buClr>
                <a:schemeClr val="dk1"/>
              </a:buClr>
              <a:buSzPts val="1400"/>
              <a:buFont typeface="Maven Pro"/>
              <a:buChar char="○"/>
            </a:pPr>
            <a:r>
              <a:rPr lang="en">
                <a:solidFill>
                  <a:schemeClr val="dk1"/>
                </a:solidFill>
                <a:latin typeface="Maven Pro"/>
                <a:ea typeface="Maven Pro"/>
                <a:cs typeface="Maven Pro"/>
                <a:sym typeface="Maven Pro"/>
              </a:rPr>
              <a:t>Preprocessing</a:t>
            </a:r>
            <a:endParaRPr>
              <a:solidFill>
                <a:schemeClr val="dk1"/>
              </a:solidFill>
              <a:latin typeface="Maven Pro"/>
              <a:ea typeface="Maven Pro"/>
              <a:cs typeface="Maven Pro"/>
              <a:sym typeface="Maven Pro"/>
            </a:endParaRPr>
          </a:p>
          <a:p>
            <a:pPr marL="457200" lvl="0" indent="-317500" algn="l" rtl="0">
              <a:spcBef>
                <a:spcPts val="0"/>
              </a:spcBef>
              <a:spcAft>
                <a:spcPts val="0"/>
              </a:spcAft>
              <a:buClr>
                <a:schemeClr val="dk1"/>
              </a:buClr>
              <a:buSzPts val="1400"/>
              <a:buFont typeface="Maven Pro"/>
              <a:buChar char="●"/>
            </a:pPr>
            <a:r>
              <a:rPr lang="en" sz="1600">
                <a:solidFill>
                  <a:schemeClr val="dk1"/>
                </a:solidFill>
                <a:latin typeface="Maven Pro"/>
                <a:ea typeface="Maven Pro"/>
                <a:cs typeface="Maven Pro"/>
                <a:sym typeface="Maven Pro"/>
              </a:rPr>
              <a:t>Found viable approach, not possible due to constraints</a:t>
            </a:r>
            <a:endParaRPr>
              <a:solidFill>
                <a:schemeClr val="dk1"/>
              </a:solidFill>
              <a:latin typeface="Maven Pro"/>
              <a:ea typeface="Maven Pro"/>
              <a:cs typeface="Maven Pro"/>
              <a:sym typeface="Maven Pro"/>
            </a:endParaRPr>
          </a:p>
          <a:p>
            <a:pPr marL="0" lvl="0" indent="0" algn="l" rtl="0">
              <a:spcBef>
                <a:spcPts val="0"/>
              </a:spcBef>
              <a:spcAft>
                <a:spcPts val="0"/>
              </a:spcAft>
              <a:buNone/>
            </a:pPr>
            <a:endParaRPr sz="1800" b="1">
              <a:solidFill>
                <a:schemeClr val="dk1"/>
              </a:solidFill>
              <a:latin typeface="Maven Pro"/>
              <a:ea typeface="Maven Pro"/>
              <a:cs typeface="Maven Pro"/>
              <a:sym typeface="Maven Pro"/>
            </a:endParaRPr>
          </a:p>
          <a:p>
            <a:pPr marL="0" lvl="0" indent="0" algn="l" rtl="0">
              <a:spcBef>
                <a:spcPts val="0"/>
              </a:spcBef>
              <a:spcAft>
                <a:spcPts val="0"/>
              </a:spcAft>
              <a:buNone/>
            </a:pPr>
            <a:r>
              <a:rPr lang="en" sz="1700">
                <a:solidFill>
                  <a:schemeClr val="accent1"/>
                </a:solidFill>
                <a:latin typeface="Maven Pro Medium"/>
                <a:ea typeface="Maven Pro Medium"/>
                <a:cs typeface="Maven Pro Medium"/>
                <a:sym typeface="Maven Pro Medium"/>
              </a:rPr>
              <a:t>We established a framework to develop an sEMG-based silent communication device.</a:t>
            </a:r>
            <a:endParaRPr sz="1700">
              <a:solidFill>
                <a:schemeClr val="accent1"/>
              </a:solidFill>
              <a:latin typeface="Maven Pro Medium"/>
              <a:ea typeface="Maven Pro Medium"/>
              <a:cs typeface="Maven Pro Medium"/>
              <a:sym typeface="Maven Pro Medium"/>
            </a:endParaRPr>
          </a:p>
        </p:txBody>
      </p:sp>
      <p:pic>
        <p:nvPicPr>
          <p:cNvPr id="1312" name="Google Shape;1312;p85" title="Openbci-brain-computer-interface-by-omphalosskeptic-removebg-preview.png"/>
          <p:cNvPicPr preferRelativeResize="0"/>
          <p:nvPr/>
        </p:nvPicPr>
        <p:blipFill>
          <a:blip r:embed="rId3">
            <a:alphaModFix/>
          </a:blip>
          <a:stretch>
            <a:fillRect/>
          </a:stretch>
        </p:blipFill>
        <p:spPr>
          <a:xfrm>
            <a:off x="6011650" y="1041575"/>
            <a:ext cx="2824651" cy="23547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grpSp>
        <p:nvGrpSpPr>
          <p:cNvPr id="1317" name="Google Shape;1317;p86"/>
          <p:cNvGrpSpPr/>
          <p:nvPr/>
        </p:nvGrpSpPr>
        <p:grpSpPr>
          <a:xfrm>
            <a:off x="7421075" y="539500"/>
            <a:ext cx="1009703" cy="130500"/>
            <a:chOff x="5461400" y="616025"/>
            <a:chExt cx="1009703" cy="130500"/>
          </a:xfrm>
        </p:grpSpPr>
        <p:sp>
          <p:nvSpPr>
            <p:cNvPr id="1318" name="Google Shape;1318;p86"/>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6"/>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6"/>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86"/>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86"/>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86"/>
          <p:cNvGrpSpPr/>
          <p:nvPr/>
        </p:nvGrpSpPr>
        <p:grpSpPr>
          <a:xfrm>
            <a:off x="713225" y="4473500"/>
            <a:ext cx="1009703" cy="130500"/>
            <a:chOff x="5461400" y="616025"/>
            <a:chExt cx="1009703" cy="130500"/>
          </a:xfrm>
        </p:grpSpPr>
        <p:sp>
          <p:nvSpPr>
            <p:cNvPr id="1324" name="Google Shape;1324;p86"/>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86"/>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86"/>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86"/>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86"/>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9" name="Google Shape;1329;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cxnSp>
        <p:nvCxnSpPr>
          <p:cNvPr id="1330" name="Google Shape;1330;p86"/>
          <p:cNvCxnSpPr/>
          <p:nvPr/>
        </p:nvCxnSpPr>
        <p:spPr>
          <a:xfrm>
            <a:off x="836850" y="3056900"/>
            <a:ext cx="7470300" cy="4500"/>
          </a:xfrm>
          <a:prstGeom prst="straightConnector1">
            <a:avLst/>
          </a:prstGeom>
          <a:noFill/>
          <a:ln w="38100" cap="flat" cmpd="sng">
            <a:solidFill>
              <a:schemeClr val="accent3"/>
            </a:solidFill>
            <a:prstDash val="solid"/>
            <a:round/>
            <a:headEnd type="oval" w="med" len="med"/>
            <a:tailEnd type="oval" w="med" len="med"/>
          </a:ln>
        </p:spPr>
      </p:cxnSp>
      <p:sp>
        <p:nvSpPr>
          <p:cNvPr id="1331" name="Google Shape;1331;p86"/>
          <p:cNvSpPr/>
          <p:nvPr/>
        </p:nvSpPr>
        <p:spPr>
          <a:xfrm>
            <a:off x="2477125" y="2918750"/>
            <a:ext cx="282900" cy="280800"/>
          </a:xfrm>
          <a:prstGeom prst="ellipse">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332" name="Google Shape;1332;p86"/>
          <p:cNvSpPr/>
          <p:nvPr/>
        </p:nvSpPr>
        <p:spPr>
          <a:xfrm>
            <a:off x="4430538" y="2918775"/>
            <a:ext cx="282900" cy="280800"/>
          </a:xfrm>
          <a:prstGeom prst="ellipse">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333" name="Google Shape;1333;p86"/>
          <p:cNvSpPr/>
          <p:nvPr/>
        </p:nvSpPr>
        <p:spPr>
          <a:xfrm>
            <a:off x="6383975" y="2918775"/>
            <a:ext cx="282900" cy="280800"/>
          </a:xfrm>
          <a:prstGeom prst="ellipse">
            <a:avLst/>
          </a:prstGeom>
          <a:solidFill>
            <a:schemeClr val="accen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cxnSp>
        <p:nvCxnSpPr>
          <p:cNvPr id="1334" name="Google Shape;1334;p86"/>
          <p:cNvCxnSpPr>
            <a:endCxn id="1331" idx="0"/>
          </p:cNvCxnSpPr>
          <p:nvPr/>
        </p:nvCxnSpPr>
        <p:spPr>
          <a:xfrm flipH="1">
            <a:off x="2618575" y="2385950"/>
            <a:ext cx="8400" cy="532800"/>
          </a:xfrm>
          <a:prstGeom prst="straightConnector1">
            <a:avLst/>
          </a:prstGeom>
          <a:noFill/>
          <a:ln w="28575" cap="flat" cmpd="sng">
            <a:solidFill>
              <a:schemeClr val="accent3"/>
            </a:solidFill>
            <a:prstDash val="solid"/>
            <a:round/>
            <a:headEnd type="diamond" w="med" len="med"/>
            <a:tailEnd type="none" w="med" len="med"/>
          </a:ln>
        </p:spPr>
      </p:cxnSp>
      <p:cxnSp>
        <p:nvCxnSpPr>
          <p:cNvPr id="1335" name="Google Shape;1335;p86"/>
          <p:cNvCxnSpPr/>
          <p:nvPr/>
        </p:nvCxnSpPr>
        <p:spPr>
          <a:xfrm flipH="1">
            <a:off x="4567788" y="3199575"/>
            <a:ext cx="8400" cy="532800"/>
          </a:xfrm>
          <a:prstGeom prst="straightConnector1">
            <a:avLst/>
          </a:prstGeom>
          <a:noFill/>
          <a:ln w="28575" cap="flat" cmpd="sng">
            <a:solidFill>
              <a:schemeClr val="accent3"/>
            </a:solidFill>
            <a:prstDash val="solid"/>
            <a:round/>
            <a:headEnd type="none" w="med" len="med"/>
            <a:tailEnd type="diamond" w="med" len="med"/>
          </a:ln>
        </p:spPr>
      </p:cxnSp>
      <p:cxnSp>
        <p:nvCxnSpPr>
          <p:cNvPr id="1336" name="Google Shape;1336;p86"/>
          <p:cNvCxnSpPr/>
          <p:nvPr/>
        </p:nvCxnSpPr>
        <p:spPr>
          <a:xfrm flipH="1">
            <a:off x="6521225" y="2387713"/>
            <a:ext cx="8400" cy="532800"/>
          </a:xfrm>
          <a:prstGeom prst="straightConnector1">
            <a:avLst/>
          </a:prstGeom>
          <a:noFill/>
          <a:ln w="28575" cap="flat" cmpd="sng">
            <a:solidFill>
              <a:schemeClr val="accent3"/>
            </a:solidFill>
            <a:prstDash val="solid"/>
            <a:round/>
            <a:headEnd type="diamond" w="med" len="med"/>
            <a:tailEnd type="none" w="med" len="med"/>
          </a:ln>
        </p:spPr>
      </p:cxnSp>
      <p:sp>
        <p:nvSpPr>
          <p:cNvPr id="1337" name="Google Shape;1337;p86"/>
          <p:cNvSpPr txBox="1"/>
          <p:nvPr/>
        </p:nvSpPr>
        <p:spPr>
          <a:xfrm>
            <a:off x="1123675" y="1436300"/>
            <a:ext cx="2989800" cy="81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Maven Pro"/>
                <a:ea typeface="Maven Pro"/>
                <a:cs typeface="Maven Pro"/>
                <a:sym typeface="Maven Pro"/>
              </a:rPr>
              <a:t>Improve</a:t>
            </a:r>
            <a:endParaRPr sz="3000" b="1">
              <a:solidFill>
                <a:schemeClr val="dk1"/>
              </a:solidFill>
              <a:latin typeface="Maven Pro"/>
              <a:ea typeface="Maven Pro"/>
              <a:cs typeface="Maven Pro"/>
              <a:sym typeface="Maven Pro"/>
            </a:endParaRPr>
          </a:p>
          <a:p>
            <a:pPr marL="0" lvl="0" indent="0" algn="ctr" rtl="0">
              <a:spcBef>
                <a:spcPts val="0"/>
              </a:spcBef>
              <a:spcAft>
                <a:spcPts val="0"/>
              </a:spcAft>
              <a:buNone/>
            </a:pPr>
            <a:r>
              <a:rPr lang="en" sz="3000" b="1">
                <a:solidFill>
                  <a:schemeClr val="dk1"/>
                </a:solidFill>
                <a:latin typeface="Maven Pro"/>
                <a:ea typeface="Maven Pro"/>
                <a:cs typeface="Maven Pro"/>
                <a:sym typeface="Maven Pro"/>
              </a:rPr>
              <a:t>Reliability</a:t>
            </a:r>
            <a:endParaRPr sz="3000" b="1">
              <a:solidFill>
                <a:schemeClr val="dk1"/>
              </a:solidFill>
              <a:latin typeface="Maven Pro"/>
              <a:ea typeface="Maven Pro"/>
              <a:cs typeface="Maven Pro"/>
              <a:sym typeface="Maven Pro"/>
            </a:endParaRPr>
          </a:p>
        </p:txBody>
      </p:sp>
      <p:sp>
        <p:nvSpPr>
          <p:cNvPr id="1338" name="Google Shape;1338;p86"/>
          <p:cNvSpPr txBox="1"/>
          <p:nvPr/>
        </p:nvSpPr>
        <p:spPr>
          <a:xfrm>
            <a:off x="3077100" y="3653000"/>
            <a:ext cx="2989800" cy="95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Maven Pro"/>
                <a:ea typeface="Maven Pro"/>
                <a:cs typeface="Maven Pro"/>
                <a:sym typeface="Maven Pro"/>
              </a:rPr>
              <a:t>Research</a:t>
            </a:r>
            <a:endParaRPr sz="3000" b="1">
              <a:solidFill>
                <a:schemeClr val="dk1"/>
              </a:solidFill>
              <a:latin typeface="Maven Pro"/>
              <a:ea typeface="Maven Pro"/>
              <a:cs typeface="Maven Pro"/>
              <a:sym typeface="Maven Pro"/>
            </a:endParaRPr>
          </a:p>
          <a:p>
            <a:pPr marL="0" lvl="0" indent="0" algn="ctr" rtl="0">
              <a:spcBef>
                <a:spcPts val="0"/>
              </a:spcBef>
              <a:spcAft>
                <a:spcPts val="0"/>
              </a:spcAft>
              <a:buNone/>
            </a:pPr>
            <a:r>
              <a:rPr lang="en" sz="2000" b="1">
                <a:solidFill>
                  <a:schemeClr val="dk1"/>
                </a:solidFill>
                <a:latin typeface="Maven Pro"/>
                <a:ea typeface="Maven Pro"/>
                <a:cs typeface="Maven Pro"/>
                <a:sym typeface="Maven Pro"/>
              </a:rPr>
              <a:t>(FE &amp; ML)</a:t>
            </a:r>
            <a:endParaRPr sz="3000" b="1">
              <a:solidFill>
                <a:schemeClr val="dk1"/>
              </a:solidFill>
              <a:latin typeface="Maven Pro"/>
              <a:ea typeface="Maven Pro"/>
              <a:cs typeface="Maven Pro"/>
              <a:sym typeface="Maven Pro"/>
            </a:endParaRPr>
          </a:p>
        </p:txBody>
      </p:sp>
      <p:sp>
        <p:nvSpPr>
          <p:cNvPr id="1339" name="Google Shape;1339;p86"/>
          <p:cNvSpPr txBox="1"/>
          <p:nvPr/>
        </p:nvSpPr>
        <p:spPr>
          <a:xfrm>
            <a:off x="5030525" y="1439850"/>
            <a:ext cx="2989800" cy="81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Maven Pro"/>
                <a:ea typeface="Maven Pro"/>
                <a:cs typeface="Maven Pro"/>
                <a:sym typeface="Maven Pro"/>
              </a:rPr>
              <a:t>Full</a:t>
            </a:r>
            <a:endParaRPr sz="3000" b="1">
              <a:solidFill>
                <a:schemeClr val="dk1"/>
              </a:solidFill>
              <a:latin typeface="Maven Pro"/>
              <a:ea typeface="Maven Pro"/>
              <a:cs typeface="Maven Pro"/>
              <a:sym typeface="Maven Pro"/>
            </a:endParaRPr>
          </a:p>
          <a:p>
            <a:pPr marL="0" lvl="0" indent="0" algn="ctr" rtl="0">
              <a:spcBef>
                <a:spcPts val="0"/>
              </a:spcBef>
              <a:spcAft>
                <a:spcPts val="0"/>
              </a:spcAft>
              <a:buNone/>
            </a:pPr>
            <a:r>
              <a:rPr lang="en" sz="3000" b="1">
                <a:solidFill>
                  <a:schemeClr val="dk1"/>
                </a:solidFill>
                <a:latin typeface="Maven Pro"/>
                <a:ea typeface="Maven Pro"/>
                <a:cs typeface="Maven Pro"/>
                <a:sym typeface="Maven Pro"/>
              </a:rPr>
              <a:t>Product</a:t>
            </a:r>
            <a:endParaRPr sz="3000" b="1">
              <a:solidFill>
                <a:schemeClr val="dk1"/>
              </a:solidFill>
              <a:latin typeface="Maven Pro"/>
              <a:ea typeface="Maven Pro"/>
              <a:cs typeface="Maven Pro"/>
              <a:sym typeface="Maven Pro"/>
            </a:endParaRPr>
          </a:p>
        </p:txBody>
      </p:sp>
      <p:sp>
        <p:nvSpPr>
          <p:cNvPr id="1340" name="Google Shape;1340;p8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Future Work</a:t>
            </a:r>
            <a:endParaRPr>
              <a:latin typeface="Maven Pro Medium"/>
              <a:ea typeface="Maven Pro Medium"/>
              <a:cs typeface="Maven Pro Medium"/>
              <a:sym typeface="Maven Pr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87"/>
          <p:cNvSpPr txBox="1">
            <a:spLocks noGrp="1"/>
          </p:cNvSpPr>
          <p:nvPr>
            <p:ph type="title"/>
          </p:nvPr>
        </p:nvSpPr>
        <p:spPr>
          <a:xfrm>
            <a:off x="2063250" y="1816050"/>
            <a:ext cx="50175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Thank you for listening!</a:t>
            </a:r>
            <a:endParaRPr>
              <a:latin typeface="Maven Pro Medium"/>
              <a:ea typeface="Maven Pro Medium"/>
              <a:cs typeface="Maven Pro Medium"/>
              <a:sym typeface="Maven Pro Medium"/>
            </a:endParaRPr>
          </a:p>
        </p:txBody>
      </p:sp>
      <p:grpSp>
        <p:nvGrpSpPr>
          <p:cNvPr id="1346" name="Google Shape;1346;p87"/>
          <p:cNvGrpSpPr/>
          <p:nvPr/>
        </p:nvGrpSpPr>
        <p:grpSpPr>
          <a:xfrm>
            <a:off x="7421075" y="539500"/>
            <a:ext cx="1009703" cy="130500"/>
            <a:chOff x="5461400" y="616025"/>
            <a:chExt cx="1009703" cy="130500"/>
          </a:xfrm>
        </p:grpSpPr>
        <p:sp>
          <p:nvSpPr>
            <p:cNvPr id="1347" name="Google Shape;1347;p87"/>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87"/>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87"/>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87"/>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87"/>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87"/>
          <p:cNvGrpSpPr/>
          <p:nvPr/>
        </p:nvGrpSpPr>
        <p:grpSpPr>
          <a:xfrm>
            <a:off x="836225" y="4473500"/>
            <a:ext cx="1009703" cy="130500"/>
            <a:chOff x="5461400" y="616025"/>
            <a:chExt cx="1009703" cy="130500"/>
          </a:xfrm>
        </p:grpSpPr>
        <p:sp>
          <p:nvSpPr>
            <p:cNvPr id="1353" name="Google Shape;1353;p87"/>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87"/>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87"/>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87"/>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87"/>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88"/>
          <p:cNvSpPr txBox="1">
            <a:spLocks noGrp="1"/>
          </p:cNvSpPr>
          <p:nvPr>
            <p:ph type="title"/>
          </p:nvPr>
        </p:nvSpPr>
        <p:spPr>
          <a:xfrm>
            <a:off x="2063250" y="772325"/>
            <a:ext cx="5017500" cy="86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Any Questions?</a:t>
            </a:r>
            <a:endParaRPr>
              <a:latin typeface="Maven Pro Medium"/>
              <a:ea typeface="Maven Pro Medium"/>
              <a:cs typeface="Maven Pro Medium"/>
              <a:sym typeface="Maven Pro Medium"/>
            </a:endParaRPr>
          </a:p>
        </p:txBody>
      </p:sp>
      <p:grpSp>
        <p:nvGrpSpPr>
          <p:cNvPr id="1364" name="Google Shape;1364;p88"/>
          <p:cNvGrpSpPr/>
          <p:nvPr/>
        </p:nvGrpSpPr>
        <p:grpSpPr>
          <a:xfrm>
            <a:off x="7421075" y="539500"/>
            <a:ext cx="1009703" cy="130500"/>
            <a:chOff x="5461400" y="616025"/>
            <a:chExt cx="1009703" cy="130500"/>
          </a:xfrm>
        </p:grpSpPr>
        <p:sp>
          <p:nvSpPr>
            <p:cNvPr id="1365" name="Google Shape;1365;p88"/>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88"/>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88"/>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88"/>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88"/>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88"/>
          <p:cNvGrpSpPr/>
          <p:nvPr/>
        </p:nvGrpSpPr>
        <p:grpSpPr>
          <a:xfrm>
            <a:off x="836225" y="4473500"/>
            <a:ext cx="1009703" cy="130500"/>
            <a:chOff x="5461400" y="616025"/>
            <a:chExt cx="1009703" cy="130500"/>
          </a:xfrm>
        </p:grpSpPr>
        <p:sp>
          <p:nvSpPr>
            <p:cNvPr id="1371" name="Google Shape;1371;p88"/>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88"/>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88"/>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88"/>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88"/>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6" name="Google Shape;1376;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pic>
        <p:nvPicPr>
          <p:cNvPr id="1377" name="Google Shape;1377;p88"/>
          <p:cNvPicPr preferRelativeResize="0"/>
          <p:nvPr/>
        </p:nvPicPr>
        <p:blipFill>
          <a:blip r:embed="rId3">
            <a:alphaModFix/>
          </a:blip>
          <a:stretch>
            <a:fillRect/>
          </a:stretch>
        </p:blipFill>
        <p:spPr>
          <a:xfrm>
            <a:off x="2937350" y="2098963"/>
            <a:ext cx="1188600" cy="1188600"/>
          </a:xfrm>
          <a:prstGeom prst="ellipse">
            <a:avLst/>
          </a:prstGeom>
          <a:noFill/>
          <a:ln>
            <a:noFill/>
          </a:ln>
        </p:spPr>
      </p:pic>
      <p:pic>
        <p:nvPicPr>
          <p:cNvPr id="1378" name="Google Shape;1378;p88"/>
          <p:cNvPicPr preferRelativeResize="0"/>
          <p:nvPr/>
        </p:nvPicPr>
        <p:blipFill>
          <a:blip r:embed="rId4">
            <a:alphaModFix/>
          </a:blip>
          <a:stretch>
            <a:fillRect/>
          </a:stretch>
        </p:blipFill>
        <p:spPr>
          <a:xfrm>
            <a:off x="880650" y="2098963"/>
            <a:ext cx="1188600" cy="1188600"/>
          </a:xfrm>
          <a:prstGeom prst="ellipse">
            <a:avLst/>
          </a:prstGeom>
          <a:noFill/>
          <a:ln>
            <a:noFill/>
          </a:ln>
        </p:spPr>
      </p:pic>
      <p:pic>
        <p:nvPicPr>
          <p:cNvPr id="1379" name="Google Shape;1379;p88"/>
          <p:cNvPicPr preferRelativeResize="0"/>
          <p:nvPr/>
        </p:nvPicPr>
        <p:blipFill rotWithShape="1">
          <a:blip r:embed="rId5">
            <a:alphaModFix/>
          </a:blip>
          <a:srcRect/>
          <a:stretch/>
        </p:blipFill>
        <p:spPr>
          <a:xfrm>
            <a:off x="4994050" y="2098963"/>
            <a:ext cx="1188600" cy="1188600"/>
          </a:xfrm>
          <a:prstGeom prst="ellipse">
            <a:avLst/>
          </a:prstGeom>
          <a:noFill/>
          <a:ln>
            <a:noFill/>
          </a:ln>
        </p:spPr>
      </p:pic>
      <p:pic>
        <p:nvPicPr>
          <p:cNvPr id="1380" name="Google Shape;1380;p88"/>
          <p:cNvPicPr preferRelativeResize="0"/>
          <p:nvPr/>
        </p:nvPicPr>
        <p:blipFill>
          <a:blip r:embed="rId6">
            <a:alphaModFix/>
          </a:blip>
          <a:stretch>
            <a:fillRect/>
          </a:stretch>
        </p:blipFill>
        <p:spPr>
          <a:xfrm>
            <a:off x="7074750" y="2098975"/>
            <a:ext cx="1188600" cy="1188600"/>
          </a:xfrm>
          <a:prstGeom prst="ellipse">
            <a:avLst/>
          </a:prstGeom>
          <a:noFill/>
          <a:ln>
            <a:noFill/>
          </a:ln>
        </p:spPr>
      </p:pic>
      <p:sp>
        <p:nvSpPr>
          <p:cNvPr id="1381" name="Google Shape;1381;p88"/>
          <p:cNvSpPr txBox="1"/>
          <p:nvPr/>
        </p:nvSpPr>
        <p:spPr>
          <a:xfrm>
            <a:off x="421950" y="3380275"/>
            <a:ext cx="21060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Lucas Amlicke</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ML &amp; Signal Processing</a:t>
            </a:r>
            <a:endParaRPr sz="1200">
              <a:solidFill>
                <a:schemeClr val="dk1"/>
              </a:solidFill>
              <a:latin typeface="Maven Pro"/>
              <a:ea typeface="Maven Pro"/>
              <a:cs typeface="Maven Pro"/>
              <a:sym typeface="Maven Pro"/>
            </a:endParaRPr>
          </a:p>
        </p:txBody>
      </p:sp>
      <p:sp>
        <p:nvSpPr>
          <p:cNvPr id="1382" name="Google Shape;1382;p88"/>
          <p:cNvSpPr txBox="1"/>
          <p:nvPr/>
        </p:nvSpPr>
        <p:spPr>
          <a:xfrm>
            <a:off x="2478650" y="3380275"/>
            <a:ext cx="2106000" cy="393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Raphael Kusuma</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ML &amp; System Design</a:t>
            </a:r>
            <a:endParaRPr sz="1200">
              <a:solidFill>
                <a:schemeClr val="dk1"/>
              </a:solidFill>
              <a:latin typeface="Maven Pro"/>
              <a:ea typeface="Maven Pro"/>
              <a:cs typeface="Maven Pro"/>
              <a:sym typeface="Maven Pro"/>
            </a:endParaRPr>
          </a:p>
        </p:txBody>
      </p:sp>
      <p:sp>
        <p:nvSpPr>
          <p:cNvPr id="1383" name="Google Shape;1383;p88"/>
          <p:cNvSpPr txBox="1"/>
          <p:nvPr/>
        </p:nvSpPr>
        <p:spPr>
          <a:xfrm>
            <a:off x="4454038" y="3175825"/>
            <a:ext cx="2292600" cy="802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Cole Heider</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Hardware &amp; Signal Processing</a:t>
            </a:r>
            <a:endParaRPr sz="1200">
              <a:solidFill>
                <a:schemeClr val="dk1"/>
              </a:solidFill>
              <a:latin typeface="Maven Pro"/>
              <a:ea typeface="Maven Pro"/>
              <a:cs typeface="Maven Pro"/>
              <a:sym typeface="Maven Pro"/>
            </a:endParaRPr>
          </a:p>
        </p:txBody>
      </p:sp>
      <p:sp>
        <p:nvSpPr>
          <p:cNvPr id="1384" name="Google Shape;1384;p88"/>
          <p:cNvSpPr txBox="1"/>
          <p:nvPr/>
        </p:nvSpPr>
        <p:spPr>
          <a:xfrm>
            <a:off x="6616050" y="3344950"/>
            <a:ext cx="2106000" cy="663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chemeClr val="dk1"/>
                </a:solidFill>
                <a:latin typeface="Maven Pro"/>
                <a:ea typeface="Maven Pro"/>
                <a:cs typeface="Maven Pro"/>
                <a:sym typeface="Maven Pro"/>
              </a:rPr>
              <a:t>Kayleigh Vu</a:t>
            </a:r>
            <a:endParaRPr sz="1600" b="1">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User Research &amp; </a:t>
            </a:r>
            <a:endParaRPr sz="1200">
              <a:solidFill>
                <a:schemeClr val="dk1"/>
              </a:solidFill>
              <a:latin typeface="Maven Pro"/>
              <a:ea typeface="Maven Pro"/>
              <a:cs typeface="Maven Pro"/>
              <a:sym typeface="Maven Pro"/>
            </a:endParaRPr>
          </a:p>
          <a:p>
            <a:pPr marL="0" lvl="0" indent="0" algn="ctr" rtl="0">
              <a:lnSpc>
                <a:spcPct val="115000"/>
              </a:lnSpc>
              <a:spcBef>
                <a:spcPts val="0"/>
              </a:spcBef>
              <a:spcAft>
                <a:spcPts val="0"/>
              </a:spcAft>
              <a:buNone/>
            </a:pPr>
            <a:r>
              <a:rPr lang="en" sz="1200">
                <a:solidFill>
                  <a:schemeClr val="dk1"/>
                </a:solidFill>
                <a:latin typeface="Maven Pro"/>
                <a:ea typeface="Maven Pro"/>
                <a:cs typeface="Maven Pro"/>
                <a:sym typeface="Maven Pro"/>
              </a:rPr>
              <a:t>Data Collection</a:t>
            </a:r>
            <a:endParaRPr sz="1200">
              <a:solidFill>
                <a:schemeClr val="dk1"/>
              </a:solidFill>
              <a:latin typeface="Maven Pro"/>
              <a:ea typeface="Maven Pro"/>
              <a:cs typeface="Maven Pro"/>
              <a:sym typeface="Maven Pr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89"/>
          <p:cNvSpPr txBox="1">
            <a:spLocks noGrp="1"/>
          </p:cNvSpPr>
          <p:nvPr>
            <p:ph type="title"/>
          </p:nvPr>
        </p:nvSpPr>
        <p:spPr>
          <a:xfrm>
            <a:off x="836225" y="1090200"/>
            <a:ext cx="4181400" cy="151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Appendix</a:t>
            </a:r>
            <a:endParaRPr>
              <a:latin typeface="Maven Pro Medium"/>
              <a:ea typeface="Maven Pro Medium"/>
              <a:cs typeface="Maven Pro Medium"/>
              <a:sym typeface="Maven Pro Medium"/>
            </a:endParaRPr>
          </a:p>
        </p:txBody>
      </p:sp>
      <p:sp>
        <p:nvSpPr>
          <p:cNvPr id="1390" name="Google Shape;1390;p89"/>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08</a:t>
            </a:r>
            <a:endParaRPr/>
          </a:p>
        </p:txBody>
      </p:sp>
      <p:sp>
        <p:nvSpPr>
          <p:cNvPr id="1391" name="Google Shape;1391;p89"/>
          <p:cNvSpPr txBox="1">
            <a:spLocks noGrp="1"/>
          </p:cNvSpPr>
          <p:nvPr>
            <p:ph type="subTitle" idx="1"/>
          </p:nvPr>
        </p:nvSpPr>
        <p:spPr>
          <a:xfrm>
            <a:off x="880900" y="2601600"/>
            <a:ext cx="50175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Extended Information</a:t>
            </a:r>
            <a:endParaRPr/>
          </a:p>
        </p:txBody>
      </p:sp>
      <p:grpSp>
        <p:nvGrpSpPr>
          <p:cNvPr id="1392" name="Google Shape;1392;p89"/>
          <p:cNvGrpSpPr/>
          <p:nvPr/>
        </p:nvGrpSpPr>
        <p:grpSpPr>
          <a:xfrm>
            <a:off x="7421075" y="539500"/>
            <a:ext cx="1009703" cy="130500"/>
            <a:chOff x="5461400" y="616025"/>
            <a:chExt cx="1009703" cy="130500"/>
          </a:xfrm>
        </p:grpSpPr>
        <p:sp>
          <p:nvSpPr>
            <p:cNvPr id="1393" name="Google Shape;1393;p89"/>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9"/>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9"/>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9"/>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89"/>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89"/>
          <p:cNvGrpSpPr/>
          <p:nvPr/>
        </p:nvGrpSpPr>
        <p:grpSpPr>
          <a:xfrm>
            <a:off x="836225" y="4473500"/>
            <a:ext cx="1009703" cy="130500"/>
            <a:chOff x="5461400" y="616025"/>
            <a:chExt cx="1009703" cy="130500"/>
          </a:xfrm>
        </p:grpSpPr>
        <p:sp>
          <p:nvSpPr>
            <p:cNvPr id="1399" name="Google Shape;1399;p89"/>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89"/>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89"/>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89"/>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89"/>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4" name="Google Shape;1404;p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56</a:t>
            </a:fld>
            <a:endParaRPr/>
          </a:p>
        </p:txBody>
      </p:sp>
      <p:pic>
        <p:nvPicPr>
          <p:cNvPr id="1405" name="Google Shape;1405;p89"/>
          <p:cNvPicPr preferRelativeResize="0"/>
          <p:nvPr/>
        </p:nvPicPr>
        <p:blipFill>
          <a:blip r:embed="rId3">
            <a:alphaModFix/>
          </a:blip>
          <a:stretch>
            <a:fillRect/>
          </a:stretch>
        </p:blipFill>
        <p:spPr>
          <a:xfrm>
            <a:off x="7348425" y="4231075"/>
            <a:ext cx="1668600" cy="715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9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Gel Electrodes</a:t>
            </a:r>
            <a:endParaRPr>
              <a:latin typeface="Maven Pro Medium"/>
              <a:ea typeface="Maven Pro Medium"/>
              <a:cs typeface="Maven Pro Medium"/>
              <a:sym typeface="Maven Pro Medium"/>
            </a:endParaRPr>
          </a:p>
        </p:txBody>
      </p:sp>
      <p:sp>
        <p:nvSpPr>
          <p:cNvPr id="1411" name="Google Shape;1411;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sp>
        <p:nvSpPr>
          <p:cNvPr id="1412" name="Google Shape;1412;p90"/>
          <p:cNvSpPr txBox="1"/>
          <p:nvPr/>
        </p:nvSpPr>
        <p:spPr>
          <a:xfrm>
            <a:off x="3230650" y="1677800"/>
            <a:ext cx="5046900" cy="2970600"/>
          </a:xfrm>
          <a:prstGeom prst="rect">
            <a:avLst/>
          </a:prstGeom>
          <a:noFill/>
          <a:ln>
            <a:noFill/>
          </a:ln>
        </p:spPr>
        <p:txBody>
          <a:bodyPr spcFirstLastPara="1" wrap="square" lIns="91425" tIns="91425" rIns="91425" bIns="91425" anchor="t" anchorCtr="0">
            <a:spAutoFit/>
          </a:bodyPr>
          <a:lstStyle/>
          <a:p>
            <a:pPr marL="457200" lvl="0" indent="-336550" algn="l" rtl="0">
              <a:lnSpc>
                <a:spcPct val="150000"/>
              </a:lnSpc>
              <a:spcBef>
                <a:spcPts val="0"/>
              </a:spcBef>
              <a:spcAft>
                <a:spcPts val="0"/>
              </a:spcAft>
              <a:buClr>
                <a:schemeClr val="dk1"/>
              </a:buClr>
              <a:buSzPts val="1700"/>
              <a:buFont typeface="Maven Pro"/>
              <a:buChar char="●"/>
            </a:pPr>
            <a:r>
              <a:rPr lang="en" sz="1700" b="1">
                <a:solidFill>
                  <a:schemeClr val="dk1"/>
                </a:solidFill>
                <a:latin typeface="Maven Pro"/>
                <a:ea typeface="Maven Pro"/>
                <a:cs typeface="Maven Pro"/>
                <a:sym typeface="Maven Pro"/>
              </a:rPr>
              <a:t>Low-cost electrodes $20 for 50 (40¢ each)</a:t>
            </a:r>
            <a:endParaRPr sz="1700" b="1">
              <a:solidFill>
                <a:schemeClr val="dk1"/>
              </a:solidFill>
              <a:latin typeface="Maven Pro"/>
              <a:ea typeface="Maven Pro"/>
              <a:cs typeface="Maven Pro"/>
              <a:sym typeface="Maven Pro"/>
            </a:endParaRPr>
          </a:p>
          <a:p>
            <a:pPr marL="457200" lvl="0" indent="-336550" algn="l" rtl="0">
              <a:lnSpc>
                <a:spcPct val="150000"/>
              </a:lnSpc>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Small size – precise placement on face</a:t>
            </a:r>
            <a:endParaRPr sz="1700">
              <a:solidFill>
                <a:schemeClr val="dk1"/>
              </a:solidFill>
              <a:latin typeface="Maven Pro"/>
              <a:ea typeface="Maven Pro"/>
              <a:cs typeface="Maven Pro"/>
              <a:sym typeface="Maven Pro"/>
            </a:endParaRPr>
          </a:p>
          <a:p>
            <a:pPr marL="457200" lvl="0" indent="-336550" algn="l" rtl="0">
              <a:lnSpc>
                <a:spcPct val="150000"/>
              </a:lnSpc>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Adhesive &amp; conductive solid gel for quality sEMG signals</a:t>
            </a:r>
            <a:endParaRPr sz="1700">
              <a:solidFill>
                <a:schemeClr val="dk1"/>
              </a:solidFill>
              <a:latin typeface="Maven Pro"/>
              <a:ea typeface="Maven Pro"/>
              <a:cs typeface="Maven Pro"/>
              <a:sym typeface="Maven Pro"/>
            </a:endParaRPr>
          </a:p>
          <a:p>
            <a:pPr marL="457200" lvl="0" indent="-336550" algn="l" rtl="0">
              <a:lnSpc>
                <a:spcPct val="150000"/>
              </a:lnSpc>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Standard snap electrode cables compatibility</a:t>
            </a:r>
            <a:endParaRPr sz="1700">
              <a:solidFill>
                <a:schemeClr val="dk1"/>
              </a:solidFill>
              <a:latin typeface="Maven Pro"/>
              <a:ea typeface="Maven Pro"/>
              <a:cs typeface="Maven Pro"/>
              <a:sym typeface="Maven Pro"/>
            </a:endParaRPr>
          </a:p>
          <a:p>
            <a:pPr marL="457200" lvl="0" indent="-336550" algn="l" rtl="0">
              <a:lnSpc>
                <a:spcPct val="150000"/>
              </a:lnSpc>
              <a:spcBef>
                <a:spcPts val="0"/>
              </a:spcBef>
              <a:spcAft>
                <a:spcPts val="0"/>
              </a:spcAft>
              <a:buClr>
                <a:schemeClr val="dk1"/>
              </a:buClr>
              <a:buSzPts val="1700"/>
              <a:buFont typeface="Maven Pro"/>
              <a:buChar char="●"/>
            </a:pPr>
            <a:r>
              <a:rPr lang="en" sz="1700">
                <a:solidFill>
                  <a:schemeClr val="dk1"/>
                </a:solidFill>
                <a:latin typeface="Maven Pro"/>
                <a:ea typeface="Maven Pro"/>
                <a:cs typeface="Maven Pro"/>
                <a:sym typeface="Maven Pro"/>
              </a:rPr>
              <a:t>Minimal risk for skin reactions (i.e. silver)</a:t>
            </a:r>
            <a:endParaRPr sz="1600">
              <a:solidFill>
                <a:schemeClr val="dk1"/>
              </a:solidFill>
              <a:latin typeface="Maven Pro"/>
              <a:ea typeface="Maven Pro"/>
              <a:cs typeface="Maven Pro"/>
              <a:sym typeface="Maven Pro"/>
            </a:endParaRPr>
          </a:p>
          <a:p>
            <a:pPr marL="0" lvl="0" indent="0" algn="l" rtl="0">
              <a:spcBef>
                <a:spcPts val="0"/>
              </a:spcBef>
              <a:spcAft>
                <a:spcPts val="0"/>
              </a:spcAft>
              <a:buNone/>
            </a:pPr>
            <a:endParaRPr>
              <a:solidFill>
                <a:schemeClr val="dk1"/>
              </a:solidFill>
              <a:latin typeface="Maven Pro"/>
              <a:ea typeface="Maven Pro"/>
              <a:cs typeface="Maven Pro"/>
              <a:sym typeface="Maven Pro"/>
            </a:endParaRPr>
          </a:p>
          <a:p>
            <a:pPr marL="0" lvl="0" indent="0" algn="l" rtl="0">
              <a:spcBef>
                <a:spcPts val="0"/>
              </a:spcBef>
              <a:spcAft>
                <a:spcPts val="0"/>
              </a:spcAft>
              <a:buNone/>
            </a:pPr>
            <a:endParaRPr>
              <a:solidFill>
                <a:schemeClr val="dk1"/>
              </a:solidFill>
              <a:latin typeface="Maven Pro"/>
              <a:ea typeface="Maven Pro"/>
              <a:cs typeface="Maven Pro"/>
              <a:sym typeface="Maven Pro"/>
            </a:endParaRPr>
          </a:p>
        </p:txBody>
      </p:sp>
      <p:pic>
        <p:nvPicPr>
          <p:cNvPr id="1413" name="Google Shape;1413;p90"/>
          <p:cNvPicPr preferRelativeResize="0"/>
          <p:nvPr/>
        </p:nvPicPr>
        <p:blipFill>
          <a:blip r:embed="rId3">
            <a:alphaModFix/>
          </a:blip>
          <a:stretch>
            <a:fillRect/>
          </a:stretch>
        </p:blipFill>
        <p:spPr>
          <a:xfrm>
            <a:off x="465700" y="2065575"/>
            <a:ext cx="2195051" cy="21950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58</a:t>
            </a:fld>
            <a:endParaRPr/>
          </a:p>
        </p:txBody>
      </p:sp>
      <p:pic>
        <p:nvPicPr>
          <p:cNvPr id="1419" name="Google Shape;1419;p91"/>
          <p:cNvPicPr preferRelativeResize="0"/>
          <p:nvPr/>
        </p:nvPicPr>
        <p:blipFill>
          <a:blip r:embed="rId3">
            <a:alphaModFix/>
          </a:blip>
          <a:stretch>
            <a:fillRect/>
          </a:stretch>
        </p:blipFill>
        <p:spPr>
          <a:xfrm>
            <a:off x="629100" y="454150"/>
            <a:ext cx="8197395" cy="2270900"/>
          </a:xfrm>
          <a:prstGeom prst="rect">
            <a:avLst/>
          </a:prstGeom>
          <a:noFill/>
          <a:ln>
            <a:noFill/>
          </a:ln>
        </p:spPr>
      </p:pic>
      <p:pic>
        <p:nvPicPr>
          <p:cNvPr id="1420" name="Google Shape;1420;p91"/>
          <p:cNvPicPr preferRelativeResize="0"/>
          <p:nvPr/>
        </p:nvPicPr>
        <p:blipFill>
          <a:blip r:embed="rId4">
            <a:alphaModFix/>
          </a:blip>
          <a:stretch>
            <a:fillRect/>
          </a:stretch>
        </p:blipFill>
        <p:spPr>
          <a:xfrm>
            <a:off x="629100" y="2916624"/>
            <a:ext cx="2497800" cy="1885931"/>
          </a:xfrm>
          <a:prstGeom prst="rect">
            <a:avLst/>
          </a:prstGeom>
          <a:noFill/>
          <a:ln>
            <a:noFill/>
          </a:ln>
        </p:spPr>
      </p:pic>
      <p:pic>
        <p:nvPicPr>
          <p:cNvPr id="1421" name="Google Shape;1421;p91"/>
          <p:cNvPicPr preferRelativeResize="0"/>
          <p:nvPr/>
        </p:nvPicPr>
        <p:blipFill>
          <a:blip r:embed="rId5">
            <a:alphaModFix/>
          </a:blip>
          <a:stretch>
            <a:fillRect/>
          </a:stretch>
        </p:blipFill>
        <p:spPr>
          <a:xfrm>
            <a:off x="6073400" y="2924834"/>
            <a:ext cx="2588749" cy="1869515"/>
          </a:xfrm>
          <a:prstGeom prst="rect">
            <a:avLst/>
          </a:prstGeom>
          <a:noFill/>
          <a:ln>
            <a:noFill/>
          </a:ln>
        </p:spPr>
      </p:pic>
      <p:pic>
        <p:nvPicPr>
          <p:cNvPr id="1422" name="Google Shape;1422;p91"/>
          <p:cNvPicPr preferRelativeResize="0"/>
          <p:nvPr/>
        </p:nvPicPr>
        <p:blipFill>
          <a:blip r:embed="rId6">
            <a:alphaModFix/>
          </a:blip>
          <a:stretch>
            <a:fillRect/>
          </a:stretch>
        </p:blipFill>
        <p:spPr>
          <a:xfrm>
            <a:off x="3330763" y="2992825"/>
            <a:ext cx="2588774" cy="1885925"/>
          </a:xfrm>
          <a:prstGeom prst="rect">
            <a:avLst/>
          </a:prstGeom>
          <a:noFill/>
          <a:ln>
            <a:noFill/>
          </a:ln>
        </p:spPr>
      </p:pic>
      <p:pic>
        <p:nvPicPr>
          <p:cNvPr id="1423" name="Google Shape;1423;p91"/>
          <p:cNvPicPr preferRelativeResize="0"/>
          <p:nvPr/>
        </p:nvPicPr>
        <p:blipFill>
          <a:blip r:embed="rId7">
            <a:alphaModFix/>
          </a:blip>
          <a:stretch>
            <a:fillRect/>
          </a:stretch>
        </p:blipFill>
        <p:spPr>
          <a:xfrm>
            <a:off x="571550" y="454150"/>
            <a:ext cx="7985225" cy="287928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92"/>
          <p:cNvSpPr txBox="1">
            <a:spLocks noGrp="1"/>
          </p:cNvSpPr>
          <p:nvPr>
            <p:ph type="subTitle" idx="1"/>
          </p:nvPr>
        </p:nvSpPr>
        <p:spPr>
          <a:xfrm>
            <a:off x="825400" y="3235706"/>
            <a:ext cx="2242500" cy="101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429" name="Google Shape;1429;p92"/>
          <p:cNvSpPr txBox="1">
            <a:spLocks noGrp="1"/>
          </p:cNvSpPr>
          <p:nvPr>
            <p:ph type="subTitle" idx="4"/>
          </p:nvPr>
        </p:nvSpPr>
        <p:spPr>
          <a:xfrm>
            <a:off x="825400" y="2575700"/>
            <a:ext cx="2242500" cy="66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430" name="Google Shape;1430;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59</a:t>
            </a:fld>
            <a:endParaRPr/>
          </a:p>
        </p:txBody>
      </p:sp>
      <p:pic>
        <p:nvPicPr>
          <p:cNvPr id="1431" name="Google Shape;1431;p92"/>
          <p:cNvPicPr preferRelativeResize="0"/>
          <p:nvPr/>
        </p:nvPicPr>
        <p:blipFill rotWithShape="1">
          <a:blip r:embed="rId3">
            <a:alphaModFix/>
          </a:blip>
          <a:srcRect l="14000" t="21920" b="15700"/>
          <a:stretch/>
        </p:blipFill>
        <p:spPr>
          <a:xfrm>
            <a:off x="720000" y="914500"/>
            <a:ext cx="3921600" cy="3792600"/>
          </a:xfrm>
          <a:prstGeom prst="rect">
            <a:avLst/>
          </a:prstGeom>
          <a:noFill/>
          <a:ln w="9525" cap="flat" cmpd="sng">
            <a:solidFill>
              <a:schemeClr val="dk1"/>
            </a:solidFill>
            <a:prstDash val="solid"/>
            <a:round/>
            <a:headEnd type="none" w="sm" len="sm"/>
            <a:tailEnd type="none" w="sm" len="sm"/>
          </a:ln>
        </p:spPr>
      </p:pic>
      <p:grpSp>
        <p:nvGrpSpPr>
          <p:cNvPr id="1432" name="Google Shape;1432;p92"/>
          <p:cNvGrpSpPr/>
          <p:nvPr/>
        </p:nvGrpSpPr>
        <p:grpSpPr>
          <a:xfrm>
            <a:off x="4641515" y="914555"/>
            <a:ext cx="3109335" cy="3792627"/>
            <a:chOff x="1885973" y="2682575"/>
            <a:chExt cx="2004600" cy="2384700"/>
          </a:xfrm>
        </p:grpSpPr>
        <p:pic>
          <p:nvPicPr>
            <p:cNvPr id="1433" name="Google Shape;1433;p92" title="Screenshot 2025-04-26 at 19.48.58.png"/>
            <p:cNvPicPr preferRelativeResize="0"/>
            <p:nvPr/>
          </p:nvPicPr>
          <p:blipFill>
            <a:blip r:embed="rId4">
              <a:alphaModFix/>
            </a:blip>
            <a:stretch>
              <a:fillRect/>
            </a:stretch>
          </p:blipFill>
          <p:spPr>
            <a:xfrm>
              <a:off x="1885973" y="2682575"/>
              <a:ext cx="2004600" cy="2384700"/>
            </a:xfrm>
            <a:prstGeom prst="rect">
              <a:avLst/>
            </a:prstGeom>
            <a:noFill/>
            <a:ln w="9525" cap="flat" cmpd="sng">
              <a:solidFill>
                <a:schemeClr val="dk1"/>
              </a:solidFill>
              <a:prstDash val="solid"/>
              <a:round/>
              <a:headEnd type="none" w="sm" len="sm"/>
              <a:tailEnd type="none" w="sm" len="sm"/>
            </a:ln>
          </p:spPr>
        </p:pic>
        <p:pic>
          <p:nvPicPr>
            <p:cNvPr id="1434" name="Google Shape;1434;p92"/>
            <p:cNvPicPr preferRelativeResize="0"/>
            <p:nvPr/>
          </p:nvPicPr>
          <p:blipFill>
            <a:blip r:embed="rId5">
              <a:alphaModFix/>
            </a:blip>
            <a:stretch>
              <a:fillRect/>
            </a:stretch>
          </p:blipFill>
          <p:spPr>
            <a:xfrm>
              <a:off x="2326311" y="3862802"/>
              <a:ext cx="289690" cy="288046"/>
            </a:xfrm>
            <a:prstGeom prst="rect">
              <a:avLst/>
            </a:prstGeom>
            <a:noFill/>
            <a:ln>
              <a:noFill/>
            </a:ln>
          </p:spPr>
        </p:pic>
        <p:pic>
          <p:nvPicPr>
            <p:cNvPr id="1435" name="Google Shape;1435;p92"/>
            <p:cNvPicPr preferRelativeResize="0"/>
            <p:nvPr/>
          </p:nvPicPr>
          <p:blipFill>
            <a:blip r:embed="rId5">
              <a:alphaModFix/>
            </a:blip>
            <a:stretch>
              <a:fillRect/>
            </a:stretch>
          </p:blipFill>
          <p:spPr>
            <a:xfrm>
              <a:off x="2850633" y="4259939"/>
              <a:ext cx="289690" cy="288046"/>
            </a:xfrm>
            <a:prstGeom prst="rect">
              <a:avLst/>
            </a:prstGeom>
            <a:noFill/>
            <a:ln>
              <a:noFill/>
            </a:ln>
          </p:spPr>
        </p:pic>
        <p:pic>
          <p:nvPicPr>
            <p:cNvPr id="1436" name="Google Shape;1436;p92"/>
            <p:cNvPicPr preferRelativeResize="0"/>
            <p:nvPr/>
          </p:nvPicPr>
          <p:blipFill>
            <a:blip r:embed="rId5">
              <a:alphaModFix/>
            </a:blip>
            <a:stretch>
              <a:fillRect/>
            </a:stretch>
          </p:blipFill>
          <p:spPr>
            <a:xfrm>
              <a:off x="3250115" y="4272839"/>
              <a:ext cx="289690" cy="288046"/>
            </a:xfrm>
            <a:prstGeom prst="rect">
              <a:avLst/>
            </a:prstGeom>
            <a:noFill/>
            <a:ln>
              <a:noFill/>
            </a:ln>
          </p:spPr>
        </p:pic>
        <p:pic>
          <p:nvPicPr>
            <p:cNvPr id="1437" name="Google Shape;1437;p92"/>
            <p:cNvPicPr preferRelativeResize="0"/>
            <p:nvPr/>
          </p:nvPicPr>
          <p:blipFill>
            <a:blip r:embed="rId5">
              <a:alphaModFix/>
            </a:blip>
            <a:stretch>
              <a:fillRect/>
            </a:stretch>
          </p:blipFill>
          <p:spPr>
            <a:xfrm rot="4867344">
              <a:off x="2801294" y="4567578"/>
              <a:ext cx="288085" cy="289652"/>
            </a:xfrm>
            <a:prstGeom prst="rect">
              <a:avLst/>
            </a:prstGeom>
            <a:noFill/>
            <a:ln>
              <a:noFill/>
            </a:ln>
          </p:spPr>
        </p:pic>
        <p:pic>
          <p:nvPicPr>
            <p:cNvPr id="1438" name="Google Shape;1438;p92"/>
            <p:cNvPicPr preferRelativeResize="0"/>
            <p:nvPr/>
          </p:nvPicPr>
          <p:blipFill>
            <a:blip r:embed="rId5">
              <a:alphaModFix/>
            </a:blip>
            <a:stretch>
              <a:fillRect/>
            </a:stretch>
          </p:blipFill>
          <p:spPr>
            <a:xfrm>
              <a:off x="2616002" y="3769304"/>
              <a:ext cx="289690" cy="288046"/>
            </a:xfrm>
            <a:prstGeom prst="rect">
              <a:avLst/>
            </a:prstGeom>
            <a:noFill/>
            <a:ln>
              <a:noFill/>
            </a:ln>
          </p:spPr>
        </p:pic>
        <p:pic>
          <p:nvPicPr>
            <p:cNvPr id="1439" name="Google Shape;1439;p92"/>
            <p:cNvPicPr preferRelativeResize="0"/>
            <p:nvPr/>
          </p:nvPicPr>
          <p:blipFill>
            <a:blip r:embed="rId5">
              <a:alphaModFix/>
            </a:blip>
            <a:stretch>
              <a:fillRect/>
            </a:stretch>
          </p:blipFill>
          <p:spPr>
            <a:xfrm>
              <a:off x="2905692" y="3561443"/>
              <a:ext cx="289690" cy="288046"/>
            </a:xfrm>
            <a:prstGeom prst="rect">
              <a:avLst/>
            </a:prstGeom>
            <a:noFill/>
            <a:ln>
              <a:noFill/>
            </a:ln>
          </p:spPr>
        </p:pic>
        <p:pic>
          <p:nvPicPr>
            <p:cNvPr id="1440" name="Google Shape;1440;p92"/>
            <p:cNvPicPr preferRelativeResize="0"/>
            <p:nvPr/>
          </p:nvPicPr>
          <p:blipFill>
            <a:blip r:embed="rId5">
              <a:alphaModFix/>
            </a:blip>
            <a:stretch>
              <a:fillRect/>
            </a:stretch>
          </p:blipFill>
          <p:spPr>
            <a:xfrm>
              <a:off x="2990353" y="3910691"/>
              <a:ext cx="289690" cy="288046"/>
            </a:xfrm>
            <a:prstGeom prst="rect">
              <a:avLst/>
            </a:prstGeom>
            <a:noFill/>
            <a:ln>
              <a:noFill/>
            </a:ln>
          </p:spPr>
        </p:pic>
        <p:pic>
          <p:nvPicPr>
            <p:cNvPr id="1441" name="Google Shape;1441;p92"/>
            <p:cNvPicPr preferRelativeResize="0"/>
            <p:nvPr/>
          </p:nvPicPr>
          <p:blipFill>
            <a:blip r:embed="rId5">
              <a:alphaModFix/>
            </a:blip>
            <a:stretch>
              <a:fillRect/>
            </a:stretch>
          </p:blipFill>
          <p:spPr>
            <a:xfrm>
              <a:off x="3420115" y="4440589"/>
              <a:ext cx="289690" cy="288046"/>
            </a:xfrm>
            <a:prstGeom prst="rect">
              <a:avLst/>
            </a:prstGeom>
            <a:noFill/>
            <a:ln>
              <a:noFill/>
            </a:ln>
          </p:spPr>
        </p:pic>
        <p:pic>
          <p:nvPicPr>
            <p:cNvPr id="1442" name="Google Shape;1442;p92"/>
            <p:cNvPicPr preferRelativeResize="0"/>
            <p:nvPr/>
          </p:nvPicPr>
          <p:blipFill>
            <a:blip r:embed="rId5">
              <a:alphaModFix/>
            </a:blip>
            <a:stretch>
              <a:fillRect/>
            </a:stretch>
          </p:blipFill>
          <p:spPr>
            <a:xfrm>
              <a:off x="3090165" y="4568376"/>
              <a:ext cx="289690" cy="288046"/>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39"/>
          <p:cNvPicPr preferRelativeResize="0"/>
          <p:nvPr/>
        </p:nvPicPr>
        <p:blipFill rotWithShape="1">
          <a:blip r:embed="rId3">
            <a:alphaModFix/>
          </a:blip>
          <a:srcRect b="12418"/>
          <a:stretch/>
        </p:blipFill>
        <p:spPr>
          <a:xfrm>
            <a:off x="2510025" y="2528702"/>
            <a:ext cx="1696125" cy="1711351"/>
          </a:xfrm>
          <a:prstGeom prst="rect">
            <a:avLst/>
          </a:prstGeom>
          <a:noFill/>
          <a:ln w="9525" cap="flat" cmpd="sng">
            <a:solidFill>
              <a:schemeClr val="dk1"/>
            </a:solidFill>
            <a:prstDash val="solid"/>
            <a:round/>
            <a:headEnd type="none" w="sm" len="sm"/>
            <a:tailEnd type="none" w="sm" len="sm"/>
          </a:ln>
        </p:spPr>
      </p:pic>
      <p:sp>
        <p:nvSpPr>
          <p:cNvPr id="456" name="Google Shape;456;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Current solutions</a:t>
            </a:r>
            <a:endParaRPr>
              <a:latin typeface="Maven Pro Medium"/>
              <a:ea typeface="Maven Pro Medium"/>
              <a:cs typeface="Maven Pro Medium"/>
              <a:sym typeface="Maven Pro Medium"/>
            </a:endParaRPr>
          </a:p>
        </p:txBody>
      </p:sp>
      <p:grpSp>
        <p:nvGrpSpPr>
          <p:cNvPr id="457" name="Google Shape;457;p39"/>
          <p:cNvGrpSpPr/>
          <p:nvPr/>
        </p:nvGrpSpPr>
        <p:grpSpPr>
          <a:xfrm>
            <a:off x="7421075" y="539500"/>
            <a:ext cx="1009703" cy="130500"/>
            <a:chOff x="5461400" y="616025"/>
            <a:chExt cx="1009703" cy="130500"/>
          </a:xfrm>
        </p:grpSpPr>
        <p:sp>
          <p:nvSpPr>
            <p:cNvPr id="458" name="Google Shape;458;p39"/>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9"/>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9"/>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9"/>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9"/>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9"/>
          <p:cNvGrpSpPr/>
          <p:nvPr/>
        </p:nvGrpSpPr>
        <p:grpSpPr>
          <a:xfrm>
            <a:off x="720000" y="4473500"/>
            <a:ext cx="1009703" cy="130500"/>
            <a:chOff x="5461400" y="616025"/>
            <a:chExt cx="1009703" cy="130500"/>
          </a:xfrm>
        </p:grpSpPr>
        <p:sp>
          <p:nvSpPr>
            <p:cNvPr id="464" name="Google Shape;464;p39"/>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9"/>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9"/>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9"/>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9"/>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470" name="Google Shape;470;p39" title="Screenshot 2025-04-25 at 13.15.34.png"/>
          <p:cNvPicPr preferRelativeResize="0"/>
          <p:nvPr/>
        </p:nvPicPr>
        <p:blipFill rotWithShape="1">
          <a:blip r:embed="rId4">
            <a:alphaModFix/>
          </a:blip>
          <a:srcRect l="66924"/>
          <a:stretch/>
        </p:blipFill>
        <p:spPr>
          <a:xfrm>
            <a:off x="834950" y="1404550"/>
            <a:ext cx="1583799" cy="1989225"/>
          </a:xfrm>
          <a:prstGeom prst="rect">
            <a:avLst/>
          </a:prstGeom>
          <a:noFill/>
          <a:ln w="9525" cap="flat" cmpd="sng">
            <a:solidFill>
              <a:schemeClr val="dk1"/>
            </a:solidFill>
            <a:prstDash val="solid"/>
            <a:round/>
            <a:headEnd type="none" w="sm" len="sm"/>
            <a:tailEnd type="none" w="sm" len="sm"/>
          </a:ln>
        </p:spPr>
      </p:pic>
      <p:graphicFrame>
        <p:nvGraphicFramePr>
          <p:cNvPr id="471" name="Google Shape;471;p39"/>
          <p:cNvGraphicFramePr/>
          <p:nvPr/>
        </p:nvGraphicFramePr>
        <p:xfrm>
          <a:off x="4519175" y="1534150"/>
          <a:ext cx="3000000" cy="3000000"/>
        </p:xfrm>
        <a:graphic>
          <a:graphicData uri="http://schemas.openxmlformats.org/drawingml/2006/table">
            <a:tbl>
              <a:tblPr>
                <a:noFill/>
                <a:tableStyleId>{61798D2D-84DF-47A0-AB07-17927C9F2C61}</a:tableStyleId>
              </a:tblPr>
              <a:tblGrid>
                <a:gridCol w="2221775">
                  <a:extLst>
                    <a:ext uri="{9D8B030D-6E8A-4147-A177-3AD203B41FA5}">
                      <a16:colId xmlns:a16="http://schemas.microsoft.com/office/drawing/2014/main" val="20000"/>
                    </a:ext>
                  </a:extLst>
                </a:gridCol>
                <a:gridCol w="20864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500" b="1">
                          <a:solidFill>
                            <a:schemeClr val="accent6"/>
                          </a:solidFill>
                          <a:latin typeface="Maven Pro"/>
                          <a:ea typeface="Maven Pro"/>
                          <a:cs typeface="Maven Pro"/>
                          <a:sym typeface="Maven Pro"/>
                        </a:rPr>
                        <a:t>Solution</a:t>
                      </a:r>
                      <a:endParaRPr sz="1500" b="1">
                        <a:solidFill>
                          <a:schemeClr val="accent6"/>
                        </a:solidFill>
                        <a:latin typeface="Maven Pro"/>
                        <a:ea typeface="Maven Pro"/>
                        <a:cs typeface="Maven Pro"/>
                        <a:sym typeface="Maven Pro"/>
                      </a:endParaRPr>
                    </a:p>
                  </a:txBody>
                  <a:tcPr marL="91425" marR="91425" marT="91425" marB="91425">
                    <a:solidFill>
                      <a:schemeClr val="accent2"/>
                    </a:solidFill>
                  </a:tcPr>
                </a:tc>
                <a:tc>
                  <a:txBody>
                    <a:bodyPr/>
                    <a:lstStyle/>
                    <a:p>
                      <a:pPr marL="0" lvl="0" indent="0" algn="l" rtl="0">
                        <a:spcBef>
                          <a:spcPts val="0"/>
                        </a:spcBef>
                        <a:spcAft>
                          <a:spcPts val="0"/>
                        </a:spcAft>
                        <a:buNone/>
                      </a:pPr>
                      <a:r>
                        <a:rPr lang="en" sz="1500" b="1">
                          <a:solidFill>
                            <a:schemeClr val="accent6"/>
                          </a:solidFill>
                          <a:latin typeface="Maven Pro"/>
                          <a:ea typeface="Maven Pro"/>
                          <a:cs typeface="Maven Pro"/>
                          <a:sym typeface="Maven Pro"/>
                        </a:rPr>
                        <a:t>Cons</a:t>
                      </a:r>
                      <a:endParaRPr sz="1500" b="1">
                        <a:solidFill>
                          <a:schemeClr val="accent6"/>
                        </a:solidFill>
                        <a:latin typeface="Maven Pro"/>
                        <a:ea typeface="Maven Pro"/>
                        <a:cs typeface="Maven Pro"/>
                        <a:sym typeface="Maven Pro"/>
                      </a:endParaRPr>
                    </a:p>
                  </a:txBody>
                  <a:tcPr marL="91425" marR="91425" marT="91425" marB="91425">
                    <a:solidFill>
                      <a:schemeClr val="accen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600">
                          <a:latin typeface="Maven Pro Medium"/>
                          <a:ea typeface="Maven Pro Medium"/>
                          <a:cs typeface="Maven Pro Medium"/>
                          <a:sym typeface="Maven Pro Medium"/>
                        </a:rPr>
                        <a:t>AAC Devices</a:t>
                      </a:r>
                      <a:endParaRPr sz="1600">
                        <a:latin typeface="Maven Pro Medium"/>
                        <a:ea typeface="Maven Pro Medium"/>
                        <a:cs typeface="Maven Pro Medium"/>
                        <a:sym typeface="Maven Pro Medium"/>
                      </a:endParaRPr>
                    </a:p>
                  </a:txBody>
                  <a:tcPr marL="91425" marR="91425" marT="91425" marB="91425"/>
                </a:tc>
                <a:tc>
                  <a:txBody>
                    <a:bodyPr/>
                    <a:lstStyle/>
                    <a:p>
                      <a:pPr marL="457200" lvl="0" indent="-323850" algn="l" rtl="0">
                        <a:spcBef>
                          <a:spcPts val="0"/>
                        </a:spcBef>
                        <a:spcAft>
                          <a:spcPts val="0"/>
                        </a:spcAft>
                        <a:buSzPts val="1500"/>
                        <a:buFont typeface="Maven Pro"/>
                        <a:buChar char="●"/>
                      </a:pPr>
                      <a:r>
                        <a:rPr lang="en" sz="1500">
                          <a:latin typeface="Maven Pro"/>
                          <a:ea typeface="Maven Pro"/>
                          <a:cs typeface="Maven Pro"/>
                          <a:sym typeface="Maven Pro"/>
                        </a:rPr>
                        <a:t>Expensive ($600-$1000)</a:t>
                      </a:r>
                      <a:endParaRPr sz="1500">
                        <a:latin typeface="Maven Pro"/>
                        <a:ea typeface="Maven Pro"/>
                        <a:cs typeface="Maven Pro"/>
                        <a:sym typeface="Maven Pro"/>
                      </a:endParaRPr>
                    </a:p>
                    <a:p>
                      <a:pPr marL="457200" lvl="0" indent="-323850" algn="l" rtl="0">
                        <a:spcBef>
                          <a:spcPts val="0"/>
                        </a:spcBef>
                        <a:spcAft>
                          <a:spcPts val="0"/>
                        </a:spcAft>
                        <a:buSzPts val="1500"/>
                        <a:buFont typeface="Maven Pro"/>
                        <a:buChar char="●"/>
                      </a:pPr>
                      <a:r>
                        <a:rPr lang="en" sz="1500">
                          <a:latin typeface="Maven Pro"/>
                          <a:ea typeface="Maven Pro"/>
                          <a:cs typeface="Maven Pro"/>
                          <a:sym typeface="Maven Pro"/>
                        </a:rPr>
                        <a:t>Limited vocabulary</a:t>
                      </a:r>
                      <a:endParaRPr sz="1500">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600">
                          <a:latin typeface="Maven Pro Medium"/>
                          <a:ea typeface="Maven Pro Medium"/>
                          <a:cs typeface="Maven Pro Medium"/>
                          <a:sym typeface="Maven Pro Medium"/>
                        </a:rPr>
                        <a:t>Text-to-Speech Tools</a:t>
                      </a:r>
                      <a:endParaRPr sz="1600">
                        <a:latin typeface="Maven Pro Medium"/>
                        <a:ea typeface="Maven Pro Medium"/>
                        <a:cs typeface="Maven Pro Medium"/>
                        <a:sym typeface="Maven Pro Medium"/>
                      </a:endParaRPr>
                    </a:p>
                  </a:txBody>
                  <a:tcPr marL="91425" marR="91425" marT="91425" marB="91425"/>
                </a:tc>
                <a:tc>
                  <a:txBody>
                    <a:bodyPr/>
                    <a:lstStyle/>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Less natural</a:t>
                      </a:r>
                      <a:endParaRPr sz="1500">
                        <a:solidFill>
                          <a:schemeClr val="dk1"/>
                        </a:solidFill>
                        <a:latin typeface="Maven Pro"/>
                        <a:ea typeface="Maven Pro"/>
                        <a:cs typeface="Maven Pro"/>
                        <a:sym typeface="Maven Pro"/>
                      </a:endParaRPr>
                    </a:p>
                    <a:p>
                      <a:pPr marL="457200" lvl="0" indent="-323850" algn="l" rtl="0">
                        <a:lnSpc>
                          <a:spcPct val="115000"/>
                        </a:lnSpc>
                        <a:spcBef>
                          <a:spcPts val="0"/>
                        </a:spcBef>
                        <a:spcAft>
                          <a:spcPts val="0"/>
                        </a:spcAft>
                        <a:buClr>
                          <a:schemeClr val="dk1"/>
                        </a:buClr>
                        <a:buSzPts val="1500"/>
                        <a:buFont typeface="Maven Pro"/>
                        <a:buChar char="●"/>
                      </a:pPr>
                      <a:r>
                        <a:rPr lang="en" sz="1500">
                          <a:solidFill>
                            <a:schemeClr val="dk1"/>
                          </a:solidFill>
                          <a:latin typeface="Maven Pro"/>
                          <a:ea typeface="Maven Pro"/>
                          <a:cs typeface="Maven Pro"/>
                          <a:sym typeface="Maven Pro"/>
                        </a:rPr>
                        <a:t>Requires typing</a:t>
                      </a:r>
                      <a:endParaRPr sz="1500">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600">
                          <a:solidFill>
                            <a:schemeClr val="dk1"/>
                          </a:solidFill>
                          <a:latin typeface="Maven Pro Medium"/>
                          <a:ea typeface="Maven Pro Medium"/>
                          <a:cs typeface="Maven Pro Medium"/>
                          <a:sym typeface="Maven Pro Medium"/>
                        </a:rPr>
                        <a:t>Medical Procedures &amp; Ultrasound Imaging</a:t>
                      </a:r>
                      <a:endParaRPr sz="1600">
                        <a:latin typeface="Maven Pro Medium"/>
                        <a:ea typeface="Maven Pro Medium"/>
                        <a:cs typeface="Maven Pro Medium"/>
                        <a:sym typeface="Maven Pro Medium"/>
                      </a:endParaRPr>
                    </a:p>
                  </a:txBody>
                  <a:tcPr marL="91425" marR="91425" marT="91425" marB="91425"/>
                </a:tc>
                <a:tc>
                  <a:txBody>
                    <a:bodyPr/>
                    <a:lstStyle/>
                    <a:p>
                      <a:pPr marL="457200" lvl="0" indent="-323850" algn="l" rtl="0">
                        <a:spcBef>
                          <a:spcPts val="0"/>
                        </a:spcBef>
                        <a:spcAft>
                          <a:spcPts val="0"/>
                        </a:spcAft>
                        <a:buSzPts val="1500"/>
                        <a:buFont typeface="Maven Pro"/>
                        <a:buChar char="●"/>
                      </a:pPr>
                      <a:r>
                        <a:rPr lang="en" sz="1500">
                          <a:latin typeface="Maven Pro"/>
                          <a:ea typeface="Maven Pro"/>
                          <a:cs typeface="Maven Pro"/>
                          <a:sym typeface="Maven Pro"/>
                        </a:rPr>
                        <a:t>Expensive</a:t>
                      </a:r>
                      <a:endParaRPr sz="1500">
                        <a:latin typeface="Maven Pro"/>
                        <a:ea typeface="Maven Pro"/>
                        <a:cs typeface="Maven Pro"/>
                        <a:sym typeface="Maven Pro"/>
                      </a:endParaRPr>
                    </a:p>
                    <a:p>
                      <a:pPr marL="457200" lvl="0" indent="-323850" algn="l" rtl="0">
                        <a:spcBef>
                          <a:spcPts val="0"/>
                        </a:spcBef>
                        <a:spcAft>
                          <a:spcPts val="0"/>
                        </a:spcAft>
                        <a:buSzPts val="1500"/>
                        <a:buFont typeface="Maven Pro"/>
                        <a:buChar char="●"/>
                      </a:pPr>
                      <a:r>
                        <a:rPr lang="en" sz="1500">
                          <a:latin typeface="Maven Pro"/>
                          <a:ea typeface="Maven Pro"/>
                          <a:cs typeface="Maven Pro"/>
                          <a:sym typeface="Maven Pro"/>
                        </a:rPr>
                        <a:t>Invasive &amp; Painful</a:t>
                      </a:r>
                      <a:endParaRPr sz="1500">
                        <a:latin typeface="Maven Pro"/>
                        <a:ea typeface="Maven Pro"/>
                        <a:cs typeface="Maven Pro"/>
                        <a:sym typeface="Maven Pro"/>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93"/>
          <p:cNvSpPr txBox="1">
            <a:spLocks noGrp="1"/>
          </p:cNvSpPr>
          <p:nvPr>
            <p:ph type="subTitle" idx="5"/>
          </p:nvPr>
        </p:nvSpPr>
        <p:spPr>
          <a:xfrm>
            <a:off x="3450747" y="2575700"/>
            <a:ext cx="2242500" cy="66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448" name="Google Shape;1448;p93"/>
          <p:cNvSpPr txBox="1">
            <a:spLocks noGrp="1"/>
          </p:cNvSpPr>
          <p:nvPr>
            <p:ph type="subTitle" idx="6"/>
          </p:nvPr>
        </p:nvSpPr>
        <p:spPr>
          <a:xfrm>
            <a:off x="6076094" y="2575700"/>
            <a:ext cx="2242500" cy="66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449" name="Google Shape;1449;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60</a:t>
            </a:fld>
            <a:endParaRPr/>
          </a:p>
        </p:txBody>
      </p:sp>
      <p:pic>
        <p:nvPicPr>
          <p:cNvPr id="1450" name="Google Shape;1450;p93"/>
          <p:cNvPicPr preferRelativeResize="0"/>
          <p:nvPr/>
        </p:nvPicPr>
        <p:blipFill>
          <a:blip r:embed="rId3">
            <a:alphaModFix/>
          </a:blip>
          <a:stretch>
            <a:fillRect/>
          </a:stretch>
        </p:blipFill>
        <p:spPr>
          <a:xfrm>
            <a:off x="3856885" y="899575"/>
            <a:ext cx="4838575" cy="36097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0"/>
          <p:cNvSpPr txBox="1">
            <a:spLocks noGrp="1"/>
          </p:cNvSpPr>
          <p:nvPr>
            <p:ph type="title"/>
          </p:nvPr>
        </p:nvSpPr>
        <p:spPr>
          <a:xfrm>
            <a:off x="836225" y="1720050"/>
            <a:ext cx="4181400" cy="15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Our Solution</a:t>
            </a:r>
            <a:endParaRPr>
              <a:latin typeface="Maven Pro Medium"/>
              <a:ea typeface="Maven Pro Medium"/>
              <a:cs typeface="Maven Pro Medium"/>
              <a:sym typeface="Maven Pro Medium"/>
            </a:endParaRPr>
          </a:p>
        </p:txBody>
      </p:sp>
      <p:sp>
        <p:nvSpPr>
          <p:cNvPr id="477" name="Google Shape;477;p40"/>
          <p:cNvSpPr txBox="1">
            <a:spLocks noGrp="1"/>
          </p:cNvSpPr>
          <p:nvPr>
            <p:ph type="title" idx="2"/>
          </p:nvPr>
        </p:nvSpPr>
        <p:spPr>
          <a:xfrm>
            <a:off x="5514025" y="1720050"/>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478" name="Google Shape;478;p40"/>
          <p:cNvGrpSpPr/>
          <p:nvPr/>
        </p:nvGrpSpPr>
        <p:grpSpPr>
          <a:xfrm>
            <a:off x="7421075" y="539500"/>
            <a:ext cx="1009703" cy="130500"/>
            <a:chOff x="5461400" y="616025"/>
            <a:chExt cx="1009703" cy="130500"/>
          </a:xfrm>
        </p:grpSpPr>
        <p:sp>
          <p:nvSpPr>
            <p:cNvPr id="479" name="Google Shape;479;p40"/>
            <p:cNvSpPr/>
            <p:nvPr/>
          </p:nvSpPr>
          <p:spPr>
            <a:xfrm>
              <a:off x="5461400"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5681201"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5901002"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61208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6340603" y="616025"/>
              <a:ext cx="130500" cy="13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0"/>
          <p:cNvGrpSpPr/>
          <p:nvPr/>
        </p:nvGrpSpPr>
        <p:grpSpPr>
          <a:xfrm>
            <a:off x="836225" y="4473500"/>
            <a:ext cx="1009703" cy="130500"/>
            <a:chOff x="5461400" y="616025"/>
            <a:chExt cx="1009703" cy="130500"/>
          </a:xfrm>
        </p:grpSpPr>
        <p:sp>
          <p:nvSpPr>
            <p:cNvPr id="485" name="Google Shape;485;p40"/>
            <p:cNvSpPr/>
            <p:nvPr/>
          </p:nvSpPr>
          <p:spPr>
            <a:xfrm>
              <a:off x="5461400"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5681201"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5901002"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61208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0"/>
            <p:cNvSpPr/>
            <p:nvPr/>
          </p:nvSpPr>
          <p:spPr>
            <a:xfrm>
              <a:off x="6340603" y="616025"/>
              <a:ext cx="130500" cy="1305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491" name="Google Shape;491;p40"/>
          <p:cNvPicPr preferRelativeResize="0"/>
          <p:nvPr/>
        </p:nvPicPr>
        <p:blipFill>
          <a:blip r:embed="rId3">
            <a:alphaModFix/>
          </a:blip>
          <a:stretch>
            <a:fillRect/>
          </a:stretch>
        </p:blipFill>
        <p:spPr>
          <a:xfrm>
            <a:off x="7348425" y="4231075"/>
            <a:ext cx="1668600" cy="715100"/>
          </a:xfrm>
          <a:prstGeom prst="rect">
            <a:avLst/>
          </a:prstGeom>
          <a:noFill/>
          <a:ln>
            <a:noFill/>
          </a:ln>
        </p:spPr>
      </p:pic>
      <p:sp>
        <p:nvSpPr>
          <p:cNvPr id="492" name="Google Shape;492;p40"/>
          <p:cNvSpPr txBox="1">
            <a:spLocks noGrp="1"/>
          </p:cNvSpPr>
          <p:nvPr>
            <p:ph type="subTitle" idx="1"/>
          </p:nvPr>
        </p:nvSpPr>
        <p:spPr>
          <a:xfrm>
            <a:off x="836225" y="2501475"/>
            <a:ext cx="5017500" cy="6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Giving people their voice back.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498" name="Google Shape;498;p41"/>
          <p:cNvSpPr txBox="1">
            <a:spLocks noGrp="1"/>
          </p:cNvSpPr>
          <p:nvPr>
            <p:ph type="subTitle" idx="6"/>
          </p:nvPr>
        </p:nvSpPr>
        <p:spPr>
          <a:xfrm>
            <a:off x="720000" y="2217100"/>
            <a:ext cx="4804500" cy="141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accent1"/>
                </a:solidFill>
                <a:latin typeface="Maven Pro"/>
                <a:ea typeface="Maven Pro"/>
                <a:cs typeface="Maven Pro"/>
                <a:sym typeface="Maven Pro"/>
              </a:rPr>
              <a:t>Subvocalization:</a:t>
            </a:r>
            <a:r>
              <a:rPr lang="en" sz="2200" b="1">
                <a:latin typeface="Maven Pro"/>
                <a:ea typeface="Maven Pro"/>
                <a:cs typeface="Maven Pro"/>
                <a:sym typeface="Maven Pro"/>
              </a:rPr>
              <a:t> </a:t>
            </a:r>
            <a:r>
              <a:rPr lang="en" sz="2200">
                <a:latin typeface="Maven Pro"/>
                <a:ea typeface="Maven Pro"/>
                <a:cs typeface="Maven Pro"/>
                <a:sym typeface="Maven Pro"/>
              </a:rPr>
              <a:t>the process of silently pronouncing words in one's mind while reading. </a:t>
            </a:r>
            <a:r>
              <a:rPr lang="en" sz="1600">
                <a:latin typeface="Maven Pro"/>
                <a:ea typeface="Maven Pro"/>
                <a:cs typeface="Maven Pro"/>
                <a:sym typeface="Maven Pro"/>
              </a:rPr>
              <a:t>[3]</a:t>
            </a:r>
            <a:endParaRPr sz="1600">
              <a:latin typeface="Maven Pro"/>
              <a:ea typeface="Maven Pro"/>
              <a:cs typeface="Maven Pro"/>
              <a:sym typeface="Maven Pro"/>
            </a:endParaRPr>
          </a:p>
        </p:txBody>
      </p:sp>
      <p:pic>
        <p:nvPicPr>
          <p:cNvPr id="499" name="Google Shape;499;p41"/>
          <p:cNvPicPr preferRelativeResize="0"/>
          <p:nvPr/>
        </p:nvPicPr>
        <p:blipFill>
          <a:blip r:embed="rId3">
            <a:alphaModFix/>
          </a:blip>
          <a:stretch>
            <a:fillRect/>
          </a:stretch>
        </p:blipFill>
        <p:spPr>
          <a:xfrm>
            <a:off x="5792275" y="1640950"/>
            <a:ext cx="2567700" cy="25677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500" name="Google Shape;500;p41"/>
          <p:cNvSpPr txBox="1"/>
          <p:nvPr/>
        </p:nvSpPr>
        <p:spPr>
          <a:xfrm>
            <a:off x="215675" y="4747825"/>
            <a:ext cx="7916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Maven Pro"/>
                <a:ea typeface="Maven Pro"/>
                <a:cs typeface="Maven Pro"/>
                <a:sym typeface="Maven Pro"/>
              </a:rPr>
              <a:t>Source: [3] International Review of Research in Developmental Disabilities, 2014.</a:t>
            </a:r>
            <a:endParaRPr sz="1100">
              <a:solidFill>
                <a:schemeClr val="dk1"/>
              </a:solidFill>
              <a:latin typeface="Maven Pro"/>
              <a:ea typeface="Maven Pro"/>
              <a:cs typeface="Maven Pro"/>
              <a:sym typeface="Maven Pro"/>
            </a:endParaRPr>
          </a:p>
        </p:txBody>
      </p:sp>
      <p:sp>
        <p:nvSpPr>
          <p:cNvPr id="501" name="Google Shape;501;p41"/>
          <p:cNvSpPr txBox="1">
            <a:spLocks noGrp="1"/>
          </p:cNvSpPr>
          <p:nvPr>
            <p:ph type="title"/>
          </p:nvPr>
        </p:nvSpPr>
        <p:spPr>
          <a:xfrm>
            <a:off x="720000" y="445025"/>
            <a:ext cx="8205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Subvocalized Silent Speech Device</a:t>
            </a:r>
            <a:endParaRPr>
              <a:latin typeface="Maven Pro Medium"/>
              <a:ea typeface="Maven Pro Medium"/>
              <a:cs typeface="Maven Pro Medium"/>
              <a:sym typeface="Maven Pro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2"/>
          <p:cNvSpPr txBox="1">
            <a:spLocks noGrp="1"/>
          </p:cNvSpPr>
          <p:nvPr>
            <p:ph type="subTitle" idx="1"/>
          </p:nvPr>
        </p:nvSpPr>
        <p:spPr>
          <a:xfrm>
            <a:off x="825400" y="3235706"/>
            <a:ext cx="2242500" cy="101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Recognize attempts at speech through Subvocal Muscular Signals.</a:t>
            </a:r>
            <a:endParaRPr/>
          </a:p>
        </p:txBody>
      </p:sp>
      <p:sp>
        <p:nvSpPr>
          <p:cNvPr id="507" name="Google Shape;507;p42"/>
          <p:cNvSpPr txBox="1">
            <a:spLocks noGrp="1"/>
          </p:cNvSpPr>
          <p:nvPr>
            <p:ph type="subTitle" idx="2"/>
          </p:nvPr>
        </p:nvSpPr>
        <p:spPr>
          <a:xfrm>
            <a:off x="3450744" y="3235706"/>
            <a:ext cx="2242500" cy="101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By classifying phonetics, we can build up to a large vocabulary.</a:t>
            </a:r>
            <a:endParaRPr/>
          </a:p>
        </p:txBody>
      </p:sp>
      <p:sp>
        <p:nvSpPr>
          <p:cNvPr id="508" name="Google Shape;508;p42"/>
          <p:cNvSpPr txBox="1">
            <a:spLocks noGrp="1"/>
          </p:cNvSpPr>
          <p:nvPr>
            <p:ph type="subTitle" idx="3"/>
          </p:nvPr>
        </p:nvSpPr>
        <p:spPr>
          <a:xfrm>
            <a:off x="6076094" y="3235706"/>
            <a:ext cx="2242500" cy="101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 affordable setup that is easy to maintain and replicate.</a:t>
            </a:r>
            <a:endParaRPr/>
          </a:p>
        </p:txBody>
      </p:sp>
      <p:sp>
        <p:nvSpPr>
          <p:cNvPr id="509" name="Google Shape;509;p42"/>
          <p:cNvSpPr txBox="1">
            <a:spLocks noGrp="1"/>
          </p:cNvSpPr>
          <p:nvPr>
            <p:ph type="subTitle" idx="4"/>
          </p:nvPr>
        </p:nvSpPr>
        <p:spPr>
          <a:xfrm>
            <a:off x="825400" y="2157600"/>
            <a:ext cx="2242500" cy="107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Natural </a:t>
            </a:r>
            <a:endParaRPr>
              <a:latin typeface="Maven Pro Medium"/>
              <a:ea typeface="Maven Pro Medium"/>
              <a:cs typeface="Maven Pro Medium"/>
              <a:sym typeface="Maven Pro Medium"/>
            </a:endParaRPr>
          </a:p>
          <a:p>
            <a:pPr marL="0" lvl="0" indent="0" algn="ctr" rtl="0">
              <a:spcBef>
                <a:spcPts val="0"/>
              </a:spcBef>
              <a:spcAft>
                <a:spcPts val="0"/>
              </a:spcAft>
              <a:buNone/>
            </a:pPr>
            <a:r>
              <a:rPr lang="en">
                <a:latin typeface="Maven Pro Medium"/>
                <a:ea typeface="Maven Pro Medium"/>
                <a:cs typeface="Maven Pro Medium"/>
                <a:sym typeface="Maven Pro Medium"/>
              </a:rPr>
              <a:t>Speech</a:t>
            </a:r>
            <a:endParaRPr>
              <a:latin typeface="Maven Pro Medium"/>
              <a:ea typeface="Maven Pro Medium"/>
              <a:cs typeface="Maven Pro Medium"/>
              <a:sym typeface="Maven Pro Medium"/>
            </a:endParaRPr>
          </a:p>
        </p:txBody>
      </p:sp>
      <p:sp>
        <p:nvSpPr>
          <p:cNvPr id="510" name="Google Shape;510;p42"/>
          <p:cNvSpPr txBox="1">
            <a:spLocks noGrp="1"/>
          </p:cNvSpPr>
          <p:nvPr>
            <p:ph type="subTitle" idx="5"/>
          </p:nvPr>
        </p:nvSpPr>
        <p:spPr>
          <a:xfrm>
            <a:off x="3450747" y="2575700"/>
            <a:ext cx="2242500" cy="66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Bottom-up Approach </a:t>
            </a:r>
            <a:endParaRPr>
              <a:latin typeface="Maven Pro Medium"/>
              <a:ea typeface="Maven Pro Medium"/>
              <a:cs typeface="Maven Pro Medium"/>
              <a:sym typeface="Maven Pro Medium"/>
            </a:endParaRPr>
          </a:p>
        </p:txBody>
      </p:sp>
      <p:sp>
        <p:nvSpPr>
          <p:cNvPr id="511" name="Google Shape;511;p42"/>
          <p:cNvSpPr txBox="1">
            <a:spLocks noGrp="1"/>
          </p:cNvSpPr>
          <p:nvPr>
            <p:ph type="subTitle" idx="6"/>
          </p:nvPr>
        </p:nvSpPr>
        <p:spPr>
          <a:xfrm>
            <a:off x="6076094" y="2575700"/>
            <a:ext cx="2242500" cy="66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Maven Pro Medium"/>
                <a:ea typeface="Maven Pro Medium"/>
                <a:cs typeface="Maven Pro Medium"/>
                <a:sym typeface="Maven Pro Medium"/>
              </a:rPr>
              <a:t>Accessible Solution</a:t>
            </a:r>
            <a:endParaRPr>
              <a:latin typeface="Maven Pro Medium"/>
              <a:ea typeface="Maven Pro Medium"/>
              <a:cs typeface="Maven Pro Medium"/>
              <a:sym typeface="Maven Pro Medium"/>
            </a:endParaRPr>
          </a:p>
        </p:txBody>
      </p:sp>
      <p:grpSp>
        <p:nvGrpSpPr>
          <p:cNvPr id="512" name="Google Shape;512;p42"/>
          <p:cNvGrpSpPr/>
          <p:nvPr/>
        </p:nvGrpSpPr>
        <p:grpSpPr>
          <a:xfrm>
            <a:off x="7003468" y="1718850"/>
            <a:ext cx="387771" cy="438757"/>
            <a:chOff x="3991244" y="1406324"/>
            <a:chExt cx="387771" cy="438757"/>
          </a:xfrm>
        </p:grpSpPr>
        <p:sp>
          <p:nvSpPr>
            <p:cNvPr id="513" name="Google Shape;513;p42"/>
            <p:cNvSpPr/>
            <p:nvPr/>
          </p:nvSpPr>
          <p:spPr>
            <a:xfrm>
              <a:off x="4197848" y="1548762"/>
              <a:ext cx="39615" cy="127522"/>
            </a:xfrm>
            <a:custGeom>
              <a:avLst/>
              <a:gdLst/>
              <a:ahLst/>
              <a:cxnLst/>
              <a:rect l="l" t="t" r="r" b="b"/>
              <a:pathLst>
                <a:path w="1073" h="3454" extrusionOk="0">
                  <a:moveTo>
                    <a:pt x="1" y="0"/>
                  </a:moveTo>
                  <a:lnTo>
                    <a:pt x="1" y="3453"/>
                  </a:lnTo>
                  <a:cubicBezTo>
                    <a:pt x="620" y="3286"/>
                    <a:pt x="1072" y="2739"/>
                    <a:pt x="1072" y="2072"/>
                  </a:cubicBezTo>
                  <a:lnTo>
                    <a:pt x="1072" y="1381"/>
                  </a:lnTo>
                  <a:cubicBezTo>
                    <a:pt x="1072" y="714"/>
                    <a:pt x="620" y="16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2"/>
            <p:cNvSpPr/>
            <p:nvPr/>
          </p:nvSpPr>
          <p:spPr>
            <a:xfrm>
              <a:off x="4132795" y="1548762"/>
              <a:ext cx="39578" cy="127522"/>
            </a:xfrm>
            <a:custGeom>
              <a:avLst/>
              <a:gdLst/>
              <a:ahLst/>
              <a:cxnLst/>
              <a:rect l="l" t="t" r="r" b="b"/>
              <a:pathLst>
                <a:path w="1072" h="3454" extrusionOk="0">
                  <a:moveTo>
                    <a:pt x="1072" y="0"/>
                  </a:moveTo>
                  <a:cubicBezTo>
                    <a:pt x="453" y="167"/>
                    <a:pt x="0" y="714"/>
                    <a:pt x="0" y="1381"/>
                  </a:cubicBezTo>
                  <a:lnTo>
                    <a:pt x="0" y="2072"/>
                  </a:lnTo>
                  <a:cubicBezTo>
                    <a:pt x="0" y="2739"/>
                    <a:pt x="453" y="3286"/>
                    <a:pt x="1072" y="3453"/>
                  </a:cubicBezTo>
                  <a:lnTo>
                    <a:pt x="1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a:off x="4068591" y="1482786"/>
              <a:ext cx="233039" cy="284062"/>
            </a:xfrm>
            <a:custGeom>
              <a:avLst/>
              <a:gdLst/>
              <a:ahLst/>
              <a:cxnLst/>
              <a:rect l="l" t="t" r="r" b="b"/>
              <a:pathLst>
                <a:path w="6312" h="7694" extrusionOk="0">
                  <a:moveTo>
                    <a:pt x="3156" y="1047"/>
                  </a:moveTo>
                  <a:cubicBezTo>
                    <a:pt x="4310" y="1047"/>
                    <a:pt x="5264" y="2006"/>
                    <a:pt x="5264" y="3168"/>
                  </a:cubicBezTo>
                  <a:lnTo>
                    <a:pt x="5264" y="3835"/>
                  </a:lnTo>
                  <a:cubicBezTo>
                    <a:pt x="5264" y="4978"/>
                    <a:pt x="4359" y="5931"/>
                    <a:pt x="3216" y="5978"/>
                  </a:cubicBezTo>
                  <a:cubicBezTo>
                    <a:pt x="3188" y="5979"/>
                    <a:pt x="3160" y="5980"/>
                    <a:pt x="3132" y="5980"/>
                  </a:cubicBezTo>
                  <a:cubicBezTo>
                    <a:pt x="1979" y="5980"/>
                    <a:pt x="1025" y="5022"/>
                    <a:pt x="1025" y="3859"/>
                  </a:cubicBezTo>
                  <a:lnTo>
                    <a:pt x="1025" y="3192"/>
                  </a:lnTo>
                  <a:cubicBezTo>
                    <a:pt x="1025" y="2049"/>
                    <a:pt x="1930" y="1096"/>
                    <a:pt x="3073" y="1049"/>
                  </a:cubicBezTo>
                  <a:cubicBezTo>
                    <a:pt x="3101" y="1048"/>
                    <a:pt x="3129" y="1047"/>
                    <a:pt x="3156" y="1047"/>
                  </a:cubicBezTo>
                  <a:close/>
                  <a:moveTo>
                    <a:pt x="3144" y="1"/>
                  </a:moveTo>
                  <a:cubicBezTo>
                    <a:pt x="1692" y="1"/>
                    <a:pt x="620" y="144"/>
                    <a:pt x="1" y="263"/>
                  </a:cubicBezTo>
                  <a:lnTo>
                    <a:pt x="1" y="3811"/>
                  </a:lnTo>
                  <a:cubicBezTo>
                    <a:pt x="1" y="4764"/>
                    <a:pt x="334" y="5693"/>
                    <a:pt x="953" y="6407"/>
                  </a:cubicBezTo>
                  <a:cubicBezTo>
                    <a:pt x="1525" y="7050"/>
                    <a:pt x="2311" y="7503"/>
                    <a:pt x="3144" y="7693"/>
                  </a:cubicBezTo>
                  <a:cubicBezTo>
                    <a:pt x="4002" y="7503"/>
                    <a:pt x="4764" y="7050"/>
                    <a:pt x="5335" y="6407"/>
                  </a:cubicBezTo>
                  <a:cubicBezTo>
                    <a:pt x="5954" y="5693"/>
                    <a:pt x="6312" y="4764"/>
                    <a:pt x="6312" y="3811"/>
                  </a:cubicBezTo>
                  <a:lnTo>
                    <a:pt x="6312" y="263"/>
                  </a:lnTo>
                  <a:cubicBezTo>
                    <a:pt x="5645" y="144"/>
                    <a:pt x="4621" y="1"/>
                    <a:pt x="3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2"/>
            <p:cNvSpPr/>
            <p:nvPr/>
          </p:nvSpPr>
          <p:spPr>
            <a:xfrm>
              <a:off x="3991244" y="1406324"/>
              <a:ext cx="387771" cy="438757"/>
            </a:xfrm>
            <a:custGeom>
              <a:avLst/>
              <a:gdLst/>
              <a:ahLst/>
              <a:cxnLst/>
              <a:rect l="l" t="t" r="r" b="b"/>
              <a:pathLst>
                <a:path w="10503" h="11884" extrusionOk="0">
                  <a:moveTo>
                    <a:pt x="5239" y="1381"/>
                  </a:moveTo>
                  <a:cubicBezTo>
                    <a:pt x="6954" y="1381"/>
                    <a:pt x="8097" y="1572"/>
                    <a:pt x="8764" y="1715"/>
                  </a:cubicBezTo>
                  <a:lnTo>
                    <a:pt x="8835" y="1715"/>
                  </a:lnTo>
                  <a:lnTo>
                    <a:pt x="9097" y="1786"/>
                  </a:lnTo>
                  <a:lnTo>
                    <a:pt x="9097" y="5882"/>
                  </a:lnTo>
                  <a:cubicBezTo>
                    <a:pt x="9097" y="7002"/>
                    <a:pt x="8692" y="8097"/>
                    <a:pt x="7954" y="8931"/>
                  </a:cubicBezTo>
                  <a:cubicBezTo>
                    <a:pt x="7264" y="9716"/>
                    <a:pt x="6335" y="10264"/>
                    <a:pt x="5311" y="10455"/>
                  </a:cubicBezTo>
                  <a:lnTo>
                    <a:pt x="5239" y="10478"/>
                  </a:lnTo>
                  <a:lnTo>
                    <a:pt x="5168" y="10455"/>
                  </a:lnTo>
                  <a:cubicBezTo>
                    <a:pt x="4144" y="10264"/>
                    <a:pt x="3215" y="9716"/>
                    <a:pt x="2524" y="8931"/>
                  </a:cubicBezTo>
                  <a:cubicBezTo>
                    <a:pt x="1786" y="8097"/>
                    <a:pt x="1381" y="7002"/>
                    <a:pt x="1381" y="5882"/>
                  </a:cubicBezTo>
                  <a:lnTo>
                    <a:pt x="1381" y="1786"/>
                  </a:lnTo>
                  <a:lnTo>
                    <a:pt x="1667" y="1715"/>
                  </a:lnTo>
                  <a:cubicBezTo>
                    <a:pt x="1739" y="1715"/>
                    <a:pt x="1810" y="1691"/>
                    <a:pt x="1881" y="1667"/>
                  </a:cubicBezTo>
                  <a:cubicBezTo>
                    <a:pt x="2524" y="1548"/>
                    <a:pt x="3644" y="1381"/>
                    <a:pt x="5239" y="1381"/>
                  </a:cubicBezTo>
                  <a:close/>
                  <a:moveTo>
                    <a:pt x="5239" y="0"/>
                  </a:moveTo>
                  <a:cubicBezTo>
                    <a:pt x="1715" y="0"/>
                    <a:pt x="238" y="691"/>
                    <a:pt x="191" y="715"/>
                  </a:cubicBezTo>
                  <a:lnTo>
                    <a:pt x="0" y="810"/>
                  </a:lnTo>
                  <a:lnTo>
                    <a:pt x="0" y="5882"/>
                  </a:lnTo>
                  <a:cubicBezTo>
                    <a:pt x="0" y="7335"/>
                    <a:pt x="524" y="8740"/>
                    <a:pt x="1477" y="9859"/>
                  </a:cubicBezTo>
                  <a:cubicBezTo>
                    <a:pt x="2429" y="10955"/>
                    <a:pt x="3763" y="11669"/>
                    <a:pt x="5192" y="11883"/>
                  </a:cubicBezTo>
                  <a:lnTo>
                    <a:pt x="5287" y="11883"/>
                  </a:lnTo>
                  <a:cubicBezTo>
                    <a:pt x="6740" y="11669"/>
                    <a:pt x="8049" y="10955"/>
                    <a:pt x="9002" y="9859"/>
                  </a:cubicBezTo>
                  <a:cubicBezTo>
                    <a:pt x="9955" y="8740"/>
                    <a:pt x="10502" y="7335"/>
                    <a:pt x="10502" y="5882"/>
                  </a:cubicBezTo>
                  <a:lnTo>
                    <a:pt x="10502" y="810"/>
                  </a:lnTo>
                  <a:lnTo>
                    <a:pt x="10288" y="715"/>
                  </a:lnTo>
                  <a:cubicBezTo>
                    <a:pt x="10240" y="691"/>
                    <a:pt x="8764" y="0"/>
                    <a:pt x="5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2"/>
          <p:cNvGrpSpPr/>
          <p:nvPr/>
        </p:nvGrpSpPr>
        <p:grpSpPr>
          <a:xfrm>
            <a:off x="4352620" y="1744343"/>
            <a:ext cx="438757" cy="387771"/>
            <a:chOff x="3287844" y="1406324"/>
            <a:chExt cx="438757" cy="387771"/>
          </a:xfrm>
        </p:grpSpPr>
        <p:sp>
          <p:nvSpPr>
            <p:cNvPr id="518" name="Google Shape;518;p42"/>
            <p:cNvSpPr/>
            <p:nvPr/>
          </p:nvSpPr>
          <p:spPr>
            <a:xfrm>
              <a:off x="3429395" y="1586568"/>
              <a:ext cx="155655" cy="130143"/>
            </a:xfrm>
            <a:custGeom>
              <a:avLst/>
              <a:gdLst/>
              <a:ahLst/>
              <a:cxnLst/>
              <a:rect l="l" t="t" r="r" b="b"/>
              <a:pathLst>
                <a:path w="4216" h="3525" extrusionOk="0">
                  <a:moveTo>
                    <a:pt x="1382" y="691"/>
                  </a:moveTo>
                  <a:lnTo>
                    <a:pt x="1382" y="1381"/>
                  </a:lnTo>
                  <a:lnTo>
                    <a:pt x="691" y="1381"/>
                  </a:lnTo>
                  <a:lnTo>
                    <a:pt x="691" y="691"/>
                  </a:lnTo>
                  <a:close/>
                  <a:moveTo>
                    <a:pt x="3525" y="691"/>
                  </a:moveTo>
                  <a:lnTo>
                    <a:pt x="3525" y="1381"/>
                  </a:lnTo>
                  <a:lnTo>
                    <a:pt x="2835" y="1381"/>
                  </a:lnTo>
                  <a:lnTo>
                    <a:pt x="2835" y="691"/>
                  </a:lnTo>
                  <a:close/>
                  <a:moveTo>
                    <a:pt x="3525" y="2072"/>
                  </a:moveTo>
                  <a:lnTo>
                    <a:pt x="3525" y="2786"/>
                  </a:lnTo>
                  <a:lnTo>
                    <a:pt x="691" y="2786"/>
                  </a:lnTo>
                  <a:lnTo>
                    <a:pt x="691" y="2072"/>
                  </a:lnTo>
                  <a:close/>
                  <a:moveTo>
                    <a:pt x="1" y="0"/>
                  </a:moveTo>
                  <a:lnTo>
                    <a:pt x="1" y="3525"/>
                  </a:lnTo>
                  <a:lnTo>
                    <a:pt x="4216" y="3525"/>
                  </a:ln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2"/>
            <p:cNvSpPr/>
            <p:nvPr/>
          </p:nvSpPr>
          <p:spPr>
            <a:xfrm>
              <a:off x="3287844" y="1509184"/>
              <a:ext cx="438757" cy="284912"/>
            </a:xfrm>
            <a:custGeom>
              <a:avLst/>
              <a:gdLst/>
              <a:ahLst/>
              <a:cxnLst/>
              <a:rect l="l" t="t" r="r" b="b"/>
              <a:pathLst>
                <a:path w="11884" h="7717" extrusionOk="0">
                  <a:moveTo>
                    <a:pt x="8740" y="1382"/>
                  </a:moveTo>
                  <a:lnTo>
                    <a:pt x="8740" y="3501"/>
                  </a:lnTo>
                  <a:lnTo>
                    <a:pt x="9431" y="3501"/>
                  </a:lnTo>
                  <a:lnTo>
                    <a:pt x="9431" y="2811"/>
                  </a:lnTo>
                  <a:lnTo>
                    <a:pt x="10146" y="2811"/>
                  </a:lnTo>
                  <a:lnTo>
                    <a:pt x="10146" y="4882"/>
                  </a:lnTo>
                  <a:lnTo>
                    <a:pt x="9431" y="4882"/>
                  </a:lnTo>
                  <a:lnTo>
                    <a:pt x="9431" y="4192"/>
                  </a:lnTo>
                  <a:lnTo>
                    <a:pt x="8740" y="4192"/>
                  </a:lnTo>
                  <a:lnTo>
                    <a:pt x="8740" y="6311"/>
                  </a:lnTo>
                  <a:lnTo>
                    <a:pt x="3120" y="6311"/>
                  </a:lnTo>
                  <a:lnTo>
                    <a:pt x="3120" y="4192"/>
                  </a:lnTo>
                  <a:lnTo>
                    <a:pt x="2430" y="4192"/>
                  </a:lnTo>
                  <a:lnTo>
                    <a:pt x="2430" y="4882"/>
                  </a:lnTo>
                  <a:lnTo>
                    <a:pt x="1739" y="4882"/>
                  </a:lnTo>
                  <a:lnTo>
                    <a:pt x="1739" y="2811"/>
                  </a:lnTo>
                  <a:lnTo>
                    <a:pt x="2430" y="2811"/>
                  </a:lnTo>
                  <a:lnTo>
                    <a:pt x="2430" y="3501"/>
                  </a:lnTo>
                  <a:lnTo>
                    <a:pt x="3120" y="3501"/>
                  </a:lnTo>
                  <a:lnTo>
                    <a:pt x="3120" y="1382"/>
                  </a:lnTo>
                  <a:close/>
                  <a:moveTo>
                    <a:pt x="1" y="0"/>
                  </a:moveTo>
                  <a:lnTo>
                    <a:pt x="1" y="7716"/>
                  </a:lnTo>
                  <a:lnTo>
                    <a:pt x="11884" y="7716"/>
                  </a:lnTo>
                  <a:lnTo>
                    <a:pt x="118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2"/>
            <p:cNvSpPr/>
            <p:nvPr/>
          </p:nvSpPr>
          <p:spPr>
            <a:xfrm>
              <a:off x="3287844" y="1406324"/>
              <a:ext cx="438757" cy="76498"/>
            </a:xfrm>
            <a:custGeom>
              <a:avLst/>
              <a:gdLst/>
              <a:ahLst/>
              <a:cxnLst/>
              <a:rect l="l" t="t" r="r" b="b"/>
              <a:pathLst>
                <a:path w="11884" h="2072" extrusionOk="0">
                  <a:moveTo>
                    <a:pt x="2072" y="691"/>
                  </a:moveTo>
                  <a:lnTo>
                    <a:pt x="2072" y="1381"/>
                  </a:lnTo>
                  <a:lnTo>
                    <a:pt x="1382" y="1381"/>
                  </a:lnTo>
                  <a:lnTo>
                    <a:pt x="1382" y="691"/>
                  </a:lnTo>
                  <a:close/>
                  <a:moveTo>
                    <a:pt x="3477" y="691"/>
                  </a:moveTo>
                  <a:lnTo>
                    <a:pt x="3477" y="1381"/>
                  </a:lnTo>
                  <a:lnTo>
                    <a:pt x="2787" y="1381"/>
                  </a:lnTo>
                  <a:lnTo>
                    <a:pt x="2787" y="691"/>
                  </a:lnTo>
                  <a:close/>
                  <a:moveTo>
                    <a:pt x="4859" y="691"/>
                  </a:moveTo>
                  <a:lnTo>
                    <a:pt x="4859" y="1381"/>
                  </a:lnTo>
                  <a:lnTo>
                    <a:pt x="4168" y="1381"/>
                  </a:lnTo>
                  <a:lnTo>
                    <a:pt x="4168" y="691"/>
                  </a:lnTo>
                  <a:close/>
                  <a:moveTo>
                    <a:pt x="1" y="0"/>
                  </a:moveTo>
                  <a:lnTo>
                    <a:pt x="1" y="2072"/>
                  </a:lnTo>
                  <a:lnTo>
                    <a:pt x="11884" y="2072"/>
                  </a:lnTo>
                  <a:lnTo>
                    <a:pt x="118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42"/>
          <p:cNvGrpSpPr/>
          <p:nvPr/>
        </p:nvGrpSpPr>
        <p:grpSpPr>
          <a:xfrm>
            <a:off x="1740414" y="1795050"/>
            <a:ext cx="400102" cy="438757"/>
            <a:chOff x="2551032" y="1406324"/>
            <a:chExt cx="400102" cy="438757"/>
          </a:xfrm>
        </p:grpSpPr>
        <p:sp>
          <p:nvSpPr>
            <p:cNvPr id="522" name="Google Shape;522;p42"/>
            <p:cNvSpPr/>
            <p:nvPr/>
          </p:nvSpPr>
          <p:spPr>
            <a:xfrm>
              <a:off x="2685568" y="1540824"/>
              <a:ext cx="131029" cy="130180"/>
            </a:xfrm>
            <a:custGeom>
              <a:avLst/>
              <a:gdLst/>
              <a:ahLst/>
              <a:cxnLst/>
              <a:rect l="l" t="t" r="r" b="b"/>
              <a:pathLst>
                <a:path w="3549" h="3526" extrusionOk="0">
                  <a:moveTo>
                    <a:pt x="1406" y="691"/>
                  </a:moveTo>
                  <a:lnTo>
                    <a:pt x="1406" y="1382"/>
                  </a:lnTo>
                  <a:lnTo>
                    <a:pt x="715" y="1382"/>
                  </a:lnTo>
                  <a:lnTo>
                    <a:pt x="715" y="691"/>
                  </a:lnTo>
                  <a:close/>
                  <a:moveTo>
                    <a:pt x="2835" y="691"/>
                  </a:moveTo>
                  <a:lnTo>
                    <a:pt x="2835" y="1382"/>
                  </a:lnTo>
                  <a:lnTo>
                    <a:pt x="2144" y="1382"/>
                  </a:lnTo>
                  <a:lnTo>
                    <a:pt x="2144" y="691"/>
                  </a:lnTo>
                  <a:close/>
                  <a:moveTo>
                    <a:pt x="2835" y="2096"/>
                  </a:moveTo>
                  <a:lnTo>
                    <a:pt x="2835" y="2787"/>
                  </a:lnTo>
                  <a:lnTo>
                    <a:pt x="715" y="2787"/>
                  </a:lnTo>
                  <a:lnTo>
                    <a:pt x="715" y="2096"/>
                  </a:lnTo>
                  <a:close/>
                  <a:moveTo>
                    <a:pt x="1" y="1"/>
                  </a:moveTo>
                  <a:lnTo>
                    <a:pt x="1" y="3525"/>
                  </a:lnTo>
                  <a:lnTo>
                    <a:pt x="3549" y="3525"/>
                  </a:lnTo>
                  <a:lnTo>
                    <a:pt x="35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2"/>
            <p:cNvSpPr/>
            <p:nvPr/>
          </p:nvSpPr>
          <p:spPr>
            <a:xfrm>
              <a:off x="2551032" y="1406324"/>
              <a:ext cx="400102" cy="438757"/>
            </a:xfrm>
            <a:custGeom>
              <a:avLst/>
              <a:gdLst/>
              <a:ahLst/>
              <a:cxnLst/>
              <a:rect l="l" t="t" r="r" b="b"/>
              <a:pathLst>
                <a:path w="10837" h="11884" extrusionOk="0">
                  <a:moveTo>
                    <a:pt x="7884" y="2929"/>
                  </a:moveTo>
                  <a:lnTo>
                    <a:pt x="7884" y="5049"/>
                  </a:lnTo>
                  <a:lnTo>
                    <a:pt x="8574" y="5049"/>
                  </a:lnTo>
                  <a:lnTo>
                    <a:pt x="8574" y="4358"/>
                  </a:lnTo>
                  <a:lnTo>
                    <a:pt x="9265" y="4358"/>
                  </a:lnTo>
                  <a:lnTo>
                    <a:pt x="9265" y="6454"/>
                  </a:lnTo>
                  <a:lnTo>
                    <a:pt x="8574" y="6454"/>
                  </a:lnTo>
                  <a:lnTo>
                    <a:pt x="8574" y="5739"/>
                  </a:lnTo>
                  <a:lnTo>
                    <a:pt x="7884" y="5739"/>
                  </a:lnTo>
                  <a:lnTo>
                    <a:pt x="7884" y="7859"/>
                  </a:lnTo>
                  <a:lnTo>
                    <a:pt x="2954" y="7859"/>
                  </a:lnTo>
                  <a:lnTo>
                    <a:pt x="2954" y="5739"/>
                  </a:lnTo>
                  <a:lnTo>
                    <a:pt x="2263" y="5739"/>
                  </a:lnTo>
                  <a:lnTo>
                    <a:pt x="2263" y="6454"/>
                  </a:lnTo>
                  <a:lnTo>
                    <a:pt x="1573" y="6454"/>
                  </a:lnTo>
                  <a:lnTo>
                    <a:pt x="1573" y="4358"/>
                  </a:lnTo>
                  <a:lnTo>
                    <a:pt x="2263" y="4358"/>
                  </a:lnTo>
                  <a:lnTo>
                    <a:pt x="2263" y="5049"/>
                  </a:lnTo>
                  <a:lnTo>
                    <a:pt x="2954" y="5049"/>
                  </a:lnTo>
                  <a:lnTo>
                    <a:pt x="2954" y="2929"/>
                  </a:lnTo>
                  <a:close/>
                  <a:moveTo>
                    <a:pt x="5431" y="0"/>
                  </a:moveTo>
                  <a:cubicBezTo>
                    <a:pt x="3978" y="0"/>
                    <a:pt x="2621" y="548"/>
                    <a:pt x="1597" y="1572"/>
                  </a:cubicBezTo>
                  <a:cubicBezTo>
                    <a:pt x="573" y="2596"/>
                    <a:pt x="1" y="3977"/>
                    <a:pt x="1" y="5406"/>
                  </a:cubicBezTo>
                  <a:cubicBezTo>
                    <a:pt x="1" y="6668"/>
                    <a:pt x="453" y="7906"/>
                    <a:pt x="1239" y="8883"/>
                  </a:cubicBezTo>
                  <a:cubicBezTo>
                    <a:pt x="2025" y="9812"/>
                    <a:pt x="3073" y="10455"/>
                    <a:pt x="4264" y="10717"/>
                  </a:cubicBezTo>
                  <a:lnTo>
                    <a:pt x="5431" y="11883"/>
                  </a:lnTo>
                  <a:lnTo>
                    <a:pt x="6598" y="10717"/>
                  </a:lnTo>
                  <a:cubicBezTo>
                    <a:pt x="7765" y="10455"/>
                    <a:pt x="8836" y="9812"/>
                    <a:pt x="9598" y="8883"/>
                  </a:cubicBezTo>
                  <a:cubicBezTo>
                    <a:pt x="10408" y="7906"/>
                    <a:pt x="10837" y="6668"/>
                    <a:pt x="10837" y="5406"/>
                  </a:cubicBezTo>
                  <a:cubicBezTo>
                    <a:pt x="10837" y="3953"/>
                    <a:pt x="10289" y="2596"/>
                    <a:pt x="9265" y="1572"/>
                  </a:cubicBezTo>
                  <a:cubicBezTo>
                    <a:pt x="8241" y="548"/>
                    <a:pt x="6883" y="0"/>
                    <a:pt x="5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 name="Google Shape;524;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9</a:t>
            </a:r>
            <a:endParaRPr/>
          </a:p>
        </p:txBody>
      </p:sp>
      <p:sp>
        <p:nvSpPr>
          <p:cNvPr id="525" name="Google Shape;525;p42"/>
          <p:cNvSpPr txBox="1">
            <a:spLocks noGrp="1"/>
          </p:cNvSpPr>
          <p:nvPr>
            <p:ph type="title"/>
          </p:nvPr>
        </p:nvSpPr>
        <p:spPr>
          <a:xfrm>
            <a:off x="872400" y="597425"/>
            <a:ext cx="8205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Medium"/>
                <a:ea typeface="Maven Pro Medium"/>
                <a:cs typeface="Maven Pro Medium"/>
                <a:sym typeface="Maven Pro Medium"/>
              </a:rPr>
              <a:t>What we aim to provide</a:t>
            </a:r>
            <a:endParaRPr>
              <a:latin typeface="Maven Pro Medium"/>
              <a:ea typeface="Maven Pro Medium"/>
              <a:cs typeface="Maven Pro Medium"/>
              <a:sym typeface="Maven Pr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50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0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ll About Artificial Intelligence by Slidesgo">
  <a:themeElements>
    <a:clrScheme name="Simple Light">
      <a:dk1>
        <a:srgbClr val="181818"/>
      </a:dk1>
      <a:lt1>
        <a:srgbClr val="F3F3F3"/>
      </a:lt1>
      <a:dk2>
        <a:srgbClr val="3D3D3B"/>
      </a:dk2>
      <a:lt2>
        <a:srgbClr val="C1C1C1"/>
      </a:lt2>
      <a:accent1>
        <a:srgbClr val="5D65BB"/>
      </a:accent1>
      <a:accent2>
        <a:srgbClr val="707BE0"/>
      </a:accent2>
      <a:accent3>
        <a:srgbClr val="BCC1E6"/>
      </a:accent3>
      <a:accent4>
        <a:srgbClr val="FFFFFF"/>
      </a:accent4>
      <a:accent5>
        <a:srgbClr val="FFFFFF"/>
      </a:accent5>
      <a:accent6>
        <a:srgbClr val="FFFFFF"/>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3915</Words>
  <Application>Microsoft Macintosh PowerPoint</Application>
  <PresentationFormat>On-screen Show (16:9)</PresentationFormat>
  <Paragraphs>745</Paragraphs>
  <Slides>60</Slides>
  <Notes>60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Nunito Light</vt:lpstr>
      <vt:lpstr>MuseoModerno Medium</vt:lpstr>
      <vt:lpstr>Maven Pro ExtraBold</vt:lpstr>
      <vt:lpstr>DM Sans</vt:lpstr>
      <vt:lpstr>Maven Pro Black</vt:lpstr>
      <vt:lpstr>Maven Pro</vt:lpstr>
      <vt:lpstr>Maven Pro SemiBold</vt:lpstr>
      <vt:lpstr>Maven Pro Medium</vt:lpstr>
      <vt:lpstr>MuseoModerno</vt:lpstr>
      <vt:lpstr>All About Artificial Intelligence by Slidesgo</vt:lpstr>
      <vt:lpstr>EMG Vocal Translations</vt:lpstr>
      <vt:lpstr>Speech Impairment</vt:lpstr>
      <vt:lpstr>Example: Spasmodic Dysphonia </vt:lpstr>
      <vt:lpstr>~77.6%</vt:lpstr>
      <vt:lpstr>How would you interact/communicate if you could not speak?</vt:lpstr>
      <vt:lpstr>Current solutions</vt:lpstr>
      <vt:lpstr>Our Solution</vt:lpstr>
      <vt:lpstr>Subvocalized Silent Speech Device</vt:lpstr>
      <vt:lpstr>What we aim to provide</vt:lpstr>
      <vt:lpstr>Design Considerations</vt:lpstr>
      <vt:lpstr>Ethical Considerations</vt:lpstr>
      <vt:lpstr>How do we as humans speak?</vt:lpstr>
      <vt:lpstr>How do we analyze speech? </vt:lpstr>
      <vt:lpstr>System Design </vt:lpstr>
      <vt:lpstr>What is Electromyography (EMG)?</vt:lpstr>
      <vt:lpstr>System Overview</vt:lpstr>
      <vt:lpstr>System Overview</vt:lpstr>
      <vt:lpstr>Data Pipeline </vt:lpstr>
      <vt:lpstr>Data Pipeline </vt:lpstr>
      <vt:lpstr>EMG Sensor</vt:lpstr>
      <vt:lpstr>What Do Our Sensors Collect?</vt:lpstr>
      <vt:lpstr>What were the alternatives?</vt:lpstr>
      <vt:lpstr>Other Components</vt:lpstr>
      <vt:lpstr>How can we trust our data?</vt:lpstr>
      <vt:lpstr>Data Pipeline </vt:lpstr>
      <vt:lpstr>How do we clean data for feature extraction?</vt:lpstr>
      <vt:lpstr>Our Preprocessing Technique</vt:lpstr>
      <vt:lpstr>Data Pipeline </vt:lpstr>
      <vt:lpstr>Labeling: Turning speech into data</vt:lpstr>
      <vt:lpstr>Data Pipeline </vt:lpstr>
      <vt:lpstr>What is in the signal?</vt:lpstr>
      <vt:lpstr>How do we estimate what is below the signal?</vt:lpstr>
      <vt:lpstr>Feature Extraction</vt:lpstr>
      <vt:lpstr>Data Pipeline </vt:lpstr>
      <vt:lpstr>The Classification Task (Phonemes)</vt:lpstr>
      <vt:lpstr>The Classification Task (Phonemes)</vt:lpstr>
      <vt:lpstr>Echo State Neural Network</vt:lpstr>
      <vt:lpstr>Long Short-Term Memory</vt:lpstr>
      <vt:lpstr>Convolutional Neural Network</vt:lpstr>
      <vt:lpstr>Data Collection</vt:lpstr>
      <vt:lpstr>PowerPoint Presentation</vt:lpstr>
      <vt:lpstr>PowerPoint Presentation</vt:lpstr>
      <vt:lpstr>PowerPoint Presentation</vt:lpstr>
      <vt:lpstr>PowerPoint Presentation</vt:lpstr>
      <vt:lpstr>PowerPoint Presentation</vt:lpstr>
      <vt:lpstr>Results </vt:lpstr>
      <vt:lpstr>Results</vt:lpstr>
      <vt:lpstr>Challenges</vt:lpstr>
      <vt:lpstr>Challenges </vt:lpstr>
      <vt:lpstr>Overfitting on Silence</vt:lpstr>
      <vt:lpstr>Conclusion &amp; Future Work</vt:lpstr>
      <vt:lpstr>Conclusion</vt:lpstr>
      <vt:lpstr>Future Work</vt:lpstr>
      <vt:lpstr>Thank you for listening!</vt:lpstr>
      <vt:lpstr>Any Questions?</vt:lpstr>
      <vt:lpstr>Appendix</vt:lpstr>
      <vt:lpstr>Gel Electrodes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Kayleigh Vu</cp:lastModifiedBy>
  <cp:revision>1</cp:revision>
  <dcterms:modified xsi:type="dcterms:W3CDTF">2025-06-24T22:47:03Z</dcterms:modified>
</cp:coreProperties>
</file>